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263" r:id="rId4"/>
    <p:sldId id="279" r:id="rId5"/>
    <p:sldId id="280" r:id="rId6"/>
    <p:sldId id="257" r:id="rId7"/>
    <p:sldId id="281" r:id="rId8"/>
    <p:sldId id="276" r:id="rId9"/>
    <p:sldId id="278" r:id="rId10"/>
    <p:sldId id="283" r:id="rId11"/>
    <p:sldId id="287" r:id="rId12"/>
    <p:sldId id="285" r:id="rId13"/>
    <p:sldId id="288" r:id="rId14"/>
    <p:sldId id="286" r:id="rId15"/>
    <p:sldId id="289" r:id="rId16"/>
    <p:sldId id="259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712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6957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099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4365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15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16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46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75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352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93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43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007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totalmedia.md/wp-content/uploads/2015/04/Morris-Maduro-Maduro11.jpg" TargetMode="External"/><Relationship Id="rId13" Type="http://schemas.openxmlformats.org/officeDocument/2006/relationships/hyperlink" Target="http://www.penta-club.ru/forum/uploads/post-1019-1145454465_thumb.jpg" TargetMode="External"/><Relationship Id="rId3" Type="http://schemas.openxmlformats.org/officeDocument/2006/relationships/hyperlink" Target="http://zoozel.ru/gallery/images/752911_zatmenie-solnca-i-luny.jpg" TargetMode="External"/><Relationship Id="rId7" Type="http://schemas.openxmlformats.org/officeDocument/2006/relationships/hyperlink" Target="http://moe-pohudenie.ru/cat/img/zatmeniya-oktyabrya-goda-zatmenie-luni-zatmenie-solntsa-2.jpg" TargetMode="External"/><Relationship Id="rId12" Type="http://schemas.openxmlformats.org/officeDocument/2006/relationships/hyperlink" Target="http://savepic.org/7021752.png" TargetMode="External"/><Relationship Id="rId2" Type="http://schemas.openxmlformats.org/officeDocument/2006/relationships/hyperlink" Target="http://textarchive.ru/images/821/1640452/m2c2830f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llatravesti.com/assets/uploads/images/tinymce/zatmenie-8.jpg" TargetMode="External"/><Relationship Id="rId11" Type="http://schemas.openxmlformats.org/officeDocument/2006/relationships/hyperlink" Target="http://astro101.ru/images/solar-eclipses-types.jpg" TargetMode="External"/><Relationship Id="rId5" Type="http://schemas.openxmlformats.org/officeDocument/2006/relationships/hyperlink" Target="http://www.lololo.ru/uploads/posts/2012-11/1352973684_2012.jpeg" TargetMode="External"/><Relationship Id="rId10" Type="http://schemas.openxmlformats.org/officeDocument/2006/relationships/hyperlink" Target="http://files.vm.ru/photo/vecherka/2015/03/doc6jp5t4e26i0x07mukpx_800_480.jpg" TargetMode="External"/><Relationship Id="rId4" Type="http://schemas.openxmlformats.org/officeDocument/2006/relationships/hyperlink" Target="http://test.gorobzor.ru/public/news/images/44040.jpg" TargetMode="External"/><Relationship Id="rId9" Type="http://schemas.openxmlformats.org/officeDocument/2006/relationships/hyperlink" Target="http://st.pixanews.com/wp-content/uploads/2012/05/0520eclipse13.sjpg_1650_1650_1_100_1_50_50.sjpg_.jpg" TargetMode="External"/><Relationship Id="rId14" Type="http://schemas.openxmlformats.org/officeDocument/2006/relationships/hyperlink" Target="http://www.astronomy.com/~/media/B5F1774F649443AF946FEA8EF6713F24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36512" y="-1"/>
            <a:ext cx="918051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13805"/>
            <a:ext cx="9144000" cy="1830387"/>
          </a:xfrm>
          <a:noFill/>
        </p:spPr>
        <p:txBody>
          <a:bodyPr anchorCtr="1"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ДВИЖЕНИЕ И ФАЗЫ ЛУНЫ. ЗАТМЕНИЯ СОЛНЦА И ЛУНЫ</a:t>
            </a:r>
            <a:endParaRPr lang="ru-RU" altLang="ru-RU" b="1" dirty="0" smtClean="0">
              <a:solidFill>
                <a:srgbClr val="FFFF00"/>
              </a:solidFill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331913" y="5876925"/>
            <a:ext cx="63357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Разумов Виктор Николаевич,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учитель МОУ «Большеелховская СОШ»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Лямбирского муниципального района Республики Мордовия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4644008" y="4869160"/>
            <a:ext cx="4032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10-11 класс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УМК Б.А.Воронцова-Вельяминова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2182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1413" y="2708275"/>
            <a:ext cx="66246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rgbClr val="C00000"/>
                </a:solidFill>
                <a:latin typeface="+mn-lt"/>
              </a:rPr>
              <a:t>Затмения Солнца и Луны</a:t>
            </a:r>
          </a:p>
        </p:txBody>
      </p:sp>
    </p:spTree>
    <p:extLst>
      <p:ext uri="{BB962C8B-B14F-4D97-AF65-F5344CB8AC3E}">
        <p14:creationId xmlns:p14="http://schemas.microsoft.com/office/powerpoint/2010/main" xmlns="" val="43576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888" y="1628800"/>
            <a:ext cx="705620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64288" y="1378843"/>
            <a:ext cx="1758176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91"/>
          <a:stretch/>
        </p:blipFill>
        <p:spPr bwMode="auto">
          <a:xfrm>
            <a:off x="7164288" y="3102893"/>
            <a:ext cx="1758176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64288" y="4869160"/>
            <a:ext cx="1758176" cy="18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335340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Солнечное затмение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394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70746"/>
            <a:ext cx="9144000" cy="462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Тень Луны со скоростью около 1 км/с движется по поверхности Земли примерно с запада на восток, поэтому в каждом пункте Земли полное затмение продолжается лишь несколько минут (вблизи экватора до 7 мин 31 с).</a:t>
            </a:r>
          </a:p>
          <a:p>
            <a:pPr algn="ctr"/>
            <a:r>
              <a:rPr lang="ru-RU" dirty="0" smtClean="0"/>
              <a:t>Путь, который проходит тень Луны, называется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полосой полного солнечного затмения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2382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97814"/>
            <a:ext cx="4439498" cy="443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28" y="1784454"/>
            <a:ext cx="4523472" cy="4452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момент полной фазы можно наблюдать внешние, наиболее разреженные слои атмосферы Солнца – </a:t>
            </a:r>
            <a:r>
              <a:rPr lang="ru-RU" dirty="0" smtClean="0">
                <a:solidFill>
                  <a:srgbClr val="C00000"/>
                </a:solidFill>
              </a:rPr>
              <a:t>солнечную корону</a:t>
            </a:r>
            <a:r>
              <a:rPr lang="ru-RU" dirty="0" smtClean="0"/>
              <a:t>, которая в обычных условиях с поверхности Земли не видна.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8754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784" y="3284984"/>
            <a:ext cx="718297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793775"/>
            <a:ext cx="3602035" cy="249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2148" y="188640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Лунное затмение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23712" y="863421"/>
            <a:ext cx="496855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Луна полностью или частично скрывается в тени Земли, когда пересекает эклиптику в точке, диаметрально противоположной Солнцу.</a:t>
            </a:r>
          </a:p>
          <a:p>
            <a:endParaRPr lang="ru-RU" sz="800" dirty="0"/>
          </a:p>
          <a:p>
            <a:r>
              <a:rPr lang="ru-RU" dirty="0" smtClean="0"/>
              <a:t>Лунные затмения проходят на Земле реже солнечных, но из каждой её точки видны чаще.</a:t>
            </a:r>
          </a:p>
          <a:p>
            <a:endParaRPr lang="ru-RU" sz="800" dirty="0"/>
          </a:p>
          <a:p>
            <a:r>
              <a:rPr lang="ru-RU" dirty="0" smtClean="0"/>
              <a:t>Полная фаза затмения длится около полутора часов.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2398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838" y="260648"/>
            <a:ext cx="8690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Сарос</a:t>
            </a:r>
            <a:endParaRPr lang="ru-RU" sz="2000" dirty="0">
              <a:solidFill>
                <a:srgbClr val="C000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23838" y="2348880"/>
            <a:ext cx="8740650" cy="3240360"/>
            <a:chOff x="223838" y="1772816"/>
            <a:chExt cx="8740650" cy="3240360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838" y="1914525"/>
              <a:ext cx="8696325" cy="302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8914642" y="1772816"/>
              <a:ext cx="49846" cy="12241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914642" y="3789040"/>
              <a:ext cx="49846" cy="12241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3528" y="764704"/>
            <a:ext cx="8591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Древней Греции обратили внимание, что каждые 6585,3 суток (18 лет 10 (11) суток 8 часов) после солнечного или лунного затмения происходит другое, очень похожее по своим характеристикам, но отличающееся областью видимости на Земле.</a:t>
            </a:r>
          </a:p>
          <a:p>
            <a:pPr algn="ctr"/>
            <a:r>
              <a:rPr lang="ru-RU" dirty="0" smtClean="0"/>
              <a:t>Этот период был назван </a:t>
            </a:r>
            <a:r>
              <a:rPr lang="ru-RU" dirty="0" smtClean="0">
                <a:solidFill>
                  <a:srgbClr val="C00000"/>
                </a:solidFill>
              </a:rPr>
              <a:t>саросом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7241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1"/>
          <p:cNvSpPr>
            <a:spLocks noChangeArrowheads="1"/>
          </p:cNvSpPr>
          <p:nvPr/>
        </p:nvSpPr>
        <p:spPr bwMode="auto">
          <a:xfrm>
            <a:off x="179388" y="273050"/>
            <a:ext cx="892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C00000"/>
                </a:solidFill>
                <a:latin typeface="Arial" charset="0"/>
              </a:rPr>
              <a:t>Домашнее задание</a:t>
            </a:r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107950" y="981075"/>
            <a:ext cx="9036050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400" dirty="0">
                <a:latin typeface="Arial" charset="0"/>
              </a:rPr>
              <a:t>1) § </a:t>
            </a:r>
            <a:r>
              <a:rPr lang="ru-RU" altLang="ru-RU" sz="2400" dirty="0" smtClean="0">
                <a:latin typeface="Arial" charset="0"/>
              </a:rPr>
              <a:t>7, 8. </a:t>
            </a:r>
            <a:endParaRPr lang="ru-RU" altLang="ru-RU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400" dirty="0">
                <a:latin typeface="Arial" charset="0"/>
              </a:rPr>
              <a:t>2) </a:t>
            </a:r>
            <a:r>
              <a:rPr lang="ru-RU" altLang="ru-RU" sz="2400" dirty="0" smtClean="0">
                <a:latin typeface="Arial" charset="0"/>
              </a:rPr>
              <a:t>Упражнения 6 </a:t>
            </a:r>
            <a:r>
              <a:rPr lang="ru-RU" altLang="ru-RU" sz="2400" dirty="0">
                <a:latin typeface="Arial" charset="0"/>
              </a:rPr>
              <a:t>(</a:t>
            </a:r>
            <a:r>
              <a:rPr lang="ru-RU" altLang="ru-RU" sz="2400" dirty="0" smtClean="0">
                <a:latin typeface="Arial" charset="0"/>
              </a:rPr>
              <a:t>с.33</a:t>
            </a:r>
            <a:r>
              <a:rPr lang="ru-RU" altLang="ru-RU" sz="2400" dirty="0">
                <a:latin typeface="Arial" charset="0"/>
              </a:rPr>
              <a:t>), </a:t>
            </a:r>
            <a:r>
              <a:rPr lang="ru-RU" altLang="ru-RU" sz="2400" dirty="0" smtClean="0">
                <a:latin typeface="Arial" charset="0"/>
              </a:rPr>
              <a:t>7 </a:t>
            </a:r>
            <a:r>
              <a:rPr lang="ru-RU" altLang="ru-RU" sz="2400" dirty="0">
                <a:latin typeface="Arial" charset="0"/>
              </a:rPr>
              <a:t>(</a:t>
            </a:r>
            <a:r>
              <a:rPr lang="ru-RU" altLang="ru-RU" sz="2400" dirty="0" smtClean="0">
                <a:latin typeface="Arial" charset="0"/>
              </a:rPr>
              <a:t>с.41)</a:t>
            </a:r>
            <a:endParaRPr lang="ru-RU" altLang="ru-RU" sz="1400" i="1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6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3"/>
          <p:cNvSpPr>
            <a:spLocks noChangeArrowheads="1"/>
          </p:cNvSpPr>
          <p:nvPr/>
        </p:nvSpPr>
        <p:spPr bwMode="auto">
          <a:xfrm>
            <a:off x="122238" y="188913"/>
            <a:ext cx="8928100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42875" indent="-1428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000" dirty="0">
                <a:latin typeface="Arial" charset="0"/>
              </a:rPr>
              <a:t>Воронцов-Вельяминов Б.А. Астрономия. Базовый уровень. 11 </a:t>
            </a:r>
            <a:r>
              <a:rPr lang="ru-RU" altLang="ru-RU" sz="1000" dirty="0" err="1">
                <a:latin typeface="Arial" charset="0"/>
              </a:rPr>
              <a:t>кл</a:t>
            </a:r>
            <a:r>
              <a:rPr lang="ru-RU" altLang="ru-RU" sz="1000" dirty="0">
                <a:latin typeface="Arial" charset="0"/>
              </a:rPr>
              <a:t>.  : учебник/ Б.А. Воронцов-Вельяминов, </a:t>
            </a:r>
            <a:r>
              <a:rPr lang="ru-RU" altLang="ru-RU" sz="1000" dirty="0" err="1">
                <a:latin typeface="Arial" charset="0"/>
              </a:rPr>
              <a:t>Е.К.Страут</a:t>
            </a:r>
            <a:r>
              <a:rPr lang="ru-RU" altLang="ru-RU" sz="1000" dirty="0">
                <a:latin typeface="Arial" charset="0"/>
              </a:rPr>
              <a:t>.  - М.: Дрофа, 2013. – 238с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</a:rPr>
              <a:t>CD</a:t>
            </a:r>
            <a:r>
              <a:rPr lang="ru-RU" altLang="ru-RU" sz="1000" dirty="0">
                <a:latin typeface="Arial" charset="0"/>
              </a:rPr>
              <a:t>-</a:t>
            </a:r>
            <a:r>
              <a:rPr lang="en-US" altLang="ru-RU" sz="1000" dirty="0">
                <a:latin typeface="Arial" charset="0"/>
              </a:rPr>
              <a:t>ROM </a:t>
            </a:r>
            <a:r>
              <a:rPr lang="ru-RU" altLang="ru-RU" sz="1000" dirty="0">
                <a:latin typeface="Arial" charset="0"/>
              </a:rPr>
              <a:t>«Библиотека электронных наглядных пособий «Астрономия, 9-10 классы». ООО «</a:t>
            </a:r>
            <a:r>
              <a:rPr lang="ru-RU" altLang="ru-RU" sz="1000" dirty="0" err="1">
                <a:latin typeface="Arial" charset="0"/>
              </a:rPr>
              <a:t>Физикон</a:t>
            </a:r>
            <a:r>
              <a:rPr lang="ru-RU" altLang="ru-RU" sz="1000" dirty="0">
                <a:latin typeface="Arial" charset="0"/>
              </a:rPr>
              <a:t>». 2003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https://</a:t>
            </a:r>
            <a:r>
              <a:rPr lang="en-US" altLang="ru-RU" sz="1000" dirty="0" smtClean="0">
                <a:latin typeface="Arial" charset="0"/>
                <a:hlinkClick r:id="rId2"/>
              </a:rPr>
              <a:t>img.7dach.ru/uploads/images/00/00/71/2014/02/14/9dc2da.jpg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http://spacegid.com/wp-content/uploads/2013/09/Snimok-Zemli-i-Lunyi-s-borta-Mars-Express.jpg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 smtClean="0">
                <a:latin typeface="Arial" charset="0"/>
                <a:hlinkClick r:id="rId2"/>
              </a:rPr>
              <a:t>http</a:t>
            </a:r>
            <a:r>
              <a:rPr lang="en-US" altLang="ru-RU" sz="1000" dirty="0">
                <a:latin typeface="Arial" charset="0"/>
                <a:hlinkClick r:id="rId2"/>
              </a:rPr>
              <a:t>://</a:t>
            </a:r>
            <a:r>
              <a:rPr lang="en-US" altLang="ru-RU" sz="1000" dirty="0" smtClean="0">
                <a:latin typeface="Arial" charset="0"/>
                <a:hlinkClick r:id="rId2"/>
              </a:rPr>
              <a:t>spacegid.com/wp-content/uploads/2013/07/Fazyi-Lunyi-871x1024.jpg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</a:t>
            </a:r>
            <a:r>
              <a:rPr lang="en-US" altLang="ru-RU" sz="1000" dirty="0" smtClean="0">
                <a:latin typeface="Arial" charset="0"/>
                <a:hlinkClick r:id="rId2"/>
              </a:rPr>
              <a:t>lx-plus.ru/wp-content/uploads/2014/11/luna-na-orbite-300x282.gif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</a:t>
            </a:r>
            <a:r>
              <a:rPr lang="en-US" altLang="ru-RU" sz="1000" dirty="0" smtClean="0">
                <a:latin typeface="Arial" charset="0"/>
                <a:hlinkClick r:id="rId2"/>
              </a:rPr>
              <a:t>astro.uni-altai.ru/picture/normal/1066533123.jpg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http://mostinfo.su/most/storona-luni-obrashennaja-k-zemle.jpg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</a:t>
            </a:r>
            <a:r>
              <a:rPr lang="en-US" altLang="ru-RU" sz="1000" dirty="0" smtClean="0">
                <a:latin typeface="Arial" charset="0"/>
                <a:hlinkClick r:id="rId2"/>
              </a:rPr>
              <a:t>ixbt.photo/photo/376387/6898MQzqSVNs60/133961w.jpg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http://s9.favim.com/610/131017/city-evening-lights-moon-Favim.com-1000363.jpg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</a:t>
            </a:r>
            <a:r>
              <a:rPr lang="en-US" altLang="ru-RU" sz="1000" dirty="0" smtClean="0">
                <a:latin typeface="Arial" charset="0"/>
                <a:hlinkClick r:id="rId3"/>
              </a:rPr>
              <a:t>zoozel.ru/gallery/images/752911_zatmenie-solnca-i-luny.jpg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4"/>
              </a:rPr>
              <a:t>http://</a:t>
            </a:r>
            <a:r>
              <a:rPr lang="en-US" altLang="ru-RU" sz="1000" dirty="0" smtClean="0">
                <a:latin typeface="Arial" charset="0"/>
                <a:hlinkClick r:id="rId4"/>
              </a:rPr>
              <a:t>test.gorobzor.ru/public/news/images/44040.jpg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5"/>
              </a:rPr>
              <a:t>http://</a:t>
            </a:r>
            <a:r>
              <a:rPr lang="en-US" altLang="ru-RU" sz="1000" dirty="0" smtClean="0">
                <a:latin typeface="Arial" charset="0"/>
                <a:hlinkClick r:id="rId5"/>
              </a:rPr>
              <a:t>www.lololo.ru/uploads/posts/2012-11/1352973684_2012.jpeg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6"/>
              </a:rPr>
              <a:t>https://</a:t>
            </a:r>
            <a:r>
              <a:rPr lang="en-US" altLang="ru-RU" sz="1000" dirty="0" smtClean="0">
                <a:latin typeface="Arial" charset="0"/>
                <a:hlinkClick r:id="rId6"/>
              </a:rPr>
              <a:t>allatravesti.com/assets/uploads/images/tinymce/zatmenie-8.jpg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7"/>
              </a:rPr>
              <a:t>http://</a:t>
            </a:r>
            <a:r>
              <a:rPr lang="en-US" altLang="ru-RU" sz="1000" dirty="0" smtClean="0">
                <a:latin typeface="Arial" charset="0"/>
                <a:hlinkClick r:id="rId7"/>
              </a:rPr>
              <a:t>moe-pohudenie.ru/cat/img/zatmeniya-oktyabrya-goda-zatmenie-luni-zatmenie-solntsa-2.jpg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8"/>
              </a:rPr>
              <a:t>http://</a:t>
            </a:r>
            <a:r>
              <a:rPr lang="en-US" altLang="ru-RU" sz="1000" dirty="0" smtClean="0">
                <a:latin typeface="Arial" charset="0"/>
                <a:hlinkClick r:id="rId8"/>
              </a:rPr>
              <a:t>totalmedia.md/wp-content/uploads/2015/04/Morris-Maduro-Maduro11.jpg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9"/>
              </a:rPr>
              <a:t>http://st.pixanews.com/wp-content/uploads/2012/05/0520eclipse13.sjpg_1650_1650_1_100_1_50_50.sjpg_.</a:t>
            </a:r>
            <a:r>
              <a:rPr lang="en-US" altLang="ru-RU" sz="1000" dirty="0" smtClean="0">
                <a:latin typeface="Arial" charset="0"/>
                <a:hlinkClick r:id="rId9"/>
              </a:rPr>
              <a:t>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0"/>
              </a:rPr>
              <a:t>http://</a:t>
            </a:r>
            <a:r>
              <a:rPr lang="en-US" altLang="ru-RU" sz="1000" dirty="0" smtClean="0">
                <a:latin typeface="Arial" charset="0"/>
                <a:hlinkClick r:id="rId10"/>
              </a:rPr>
              <a:t>files.vm.ru/photo/vecherka/2015/03/doc6jp5t4e26i0x07mukpx_800_480.jpg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1"/>
              </a:rPr>
              <a:t>http://</a:t>
            </a:r>
            <a:r>
              <a:rPr lang="en-US" altLang="ru-RU" sz="1000" dirty="0" smtClean="0">
                <a:latin typeface="Arial" charset="0"/>
                <a:hlinkClick r:id="rId11"/>
              </a:rPr>
              <a:t>astro101.ru/images/solar-eclipses-types.jpg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2"/>
              </a:rPr>
              <a:t>http://</a:t>
            </a:r>
            <a:r>
              <a:rPr lang="en-US" altLang="ru-RU" sz="1000" dirty="0" smtClean="0">
                <a:latin typeface="Arial" charset="0"/>
                <a:hlinkClick r:id="rId12"/>
              </a:rPr>
              <a:t>savepic.org/7021752.png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3"/>
              </a:rPr>
              <a:t>http://</a:t>
            </a:r>
            <a:r>
              <a:rPr lang="en-US" altLang="ru-RU" sz="1000" dirty="0" smtClean="0">
                <a:latin typeface="Arial" charset="0"/>
                <a:hlinkClick r:id="rId13"/>
              </a:rPr>
              <a:t>www.penta-club.ru/forum/uploads/post-1019-1145454465_thumb.jpg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14"/>
              </a:rPr>
              <a:t>http://www.astronomy.com/~/</a:t>
            </a:r>
            <a:r>
              <a:rPr lang="en-US" altLang="ru-RU" sz="1000" dirty="0" smtClean="0">
                <a:latin typeface="Arial" charset="0"/>
                <a:hlinkClick r:id="rId14"/>
              </a:rPr>
              <a:t>media/B5F1774F649443AF946FEA8EF6713F24.jpg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ru-RU" sz="1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8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1413" y="2708275"/>
            <a:ext cx="66246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rgbClr val="C00000"/>
                </a:solidFill>
                <a:latin typeface="+mn-lt"/>
              </a:rPr>
              <a:t>Движение и фазы Луны</a:t>
            </a:r>
          </a:p>
        </p:txBody>
      </p:sp>
    </p:spTree>
    <p:extLst>
      <p:ext uri="{BB962C8B-B14F-4D97-AF65-F5344CB8AC3E}">
        <p14:creationId xmlns:p14="http://schemas.microsoft.com/office/powerpoint/2010/main" xmlns="" val="1671447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Луна </a:t>
            </a:r>
            <a:r>
              <a:rPr lang="ru-RU" sz="2000" dirty="0" smtClean="0"/>
              <a:t>– ближайшее к Земле небесное тело, </a:t>
            </a:r>
          </a:p>
          <a:p>
            <a:pPr algn="ctr"/>
            <a:r>
              <a:rPr lang="ru-RU" sz="2000" dirty="0" smtClean="0"/>
              <a:t>её единственный естественный спутник</a:t>
            </a:r>
            <a:endParaRPr lang="ru-RU" i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3" y="1412776"/>
            <a:ext cx="768667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55776" y="5445224"/>
            <a:ext cx="4424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Снимок Земли и Луны с борта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Mars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Express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40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Находясь на расстоянии около 380 тыс. км от Земли, Луна обращается вокруг неё в том же направлении, в котором Земля вращается вокруг своей оси.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28097" y="6039728"/>
            <a:ext cx="4546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Снимки космического аппарата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Deep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</a:rPr>
              <a:t>Impact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4699000" cy="469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2723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 каждые сутки Луна перемещается относительно звёзд примерно на 13°, совершая полный оборот за 27,3 суток.</a:t>
            </a:r>
          </a:p>
          <a:p>
            <a:pPr algn="ctr"/>
            <a:r>
              <a:rPr lang="ru-RU" sz="2000" dirty="0" smtClean="0"/>
              <a:t>Период обращения Луны вокруг Земли в системе отсчёта, связанной со звёздами, называется </a:t>
            </a:r>
            <a:r>
              <a:rPr lang="ru-RU" sz="2000" dirty="0" smtClean="0">
                <a:solidFill>
                  <a:srgbClr val="C00000"/>
                </a:solidFill>
              </a:rPr>
              <a:t>звёздным</a:t>
            </a:r>
            <a:r>
              <a:rPr lang="ru-RU" sz="2000" dirty="0" smtClean="0"/>
              <a:t> или </a:t>
            </a:r>
            <a:r>
              <a:rPr lang="ru-RU" sz="2000" dirty="0" smtClean="0">
                <a:solidFill>
                  <a:srgbClr val="C00000"/>
                </a:solidFill>
              </a:rPr>
              <a:t>сидерическим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месяцем </a:t>
            </a:r>
            <a:r>
              <a:rPr lang="ru-RU" i="1" dirty="0" smtClean="0"/>
              <a:t> </a:t>
            </a:r>
          </a:p>
          <a:p>
            <a:pPr algn="ctr"/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ru-RU" i="1" dirty="0">
                <a:solidFill>
                  <a:schemeClr val="bg1">
                    <a:lumMod val="50000"/>
                  </a:schemeClr>
                </a:solidFill>
              </a:rPr>
              <a:t>от лат.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sidus</a:t>
            </a:r>
            <a:r>
              <a:rPr lang="ru-RU" i="1" dirty="0">
                <a:solidFill>
                  <a:schemeClr val="bg1">
                    <a:lumMod val="50000"/>
                  </a:schemeClr>
                </a:solidFill>
              </a:rPr>
              <a:t> – звезда) 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2272" y="2132856"/>
            <a:ext cx="4248472" cy="3993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3974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332656"/>
            <a:ext cx="892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Собственного свечения Луна не имеет, а Солнце освещает только половину лунного шара. Поэтому по мере её движения по орбите вокруг Земли происходит изменение вида Луны – </a:t>
            </a:r>
            <a:r>
              <a:rPr lang="ru-RU" sz="2000" dirty="0" smtClean="0">
                <a:solidFill>
                  <a:srgbClr val="C00000"/>
                </a:solidFill>
              </a:rPr>
              <a:t>смена лунных фаз.</a:t>
            </a:r>
            <a:endParaRPr lang="ru-RU" sz="20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91680" y="1532254"/>
            <a:ext cx="5544616" cy="507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7035" y="1550158"/>
            <a:ext cx="17367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89397" y="3052810"/>
            <a:ext cx="118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bg1">
                    <a:lumMod val="50000"/>
                  </a:schemeClr>
                </a:solidFill>
              </a:rPr>
              <a:t>Луна утром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7035" y="3765654"/>
            <a:ext cx="1752997" cy="204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7514384" y="5818462"/>
            <a:ext cx="1410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bg1">
                    <a:lumMod val="50000"/>
                  </a:schemeClr>
                </a:solidFill>
              </a:rPr>
              <a:t>Луна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вечером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550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91680" y="1532254"/>
            <a:ext cx="5544616" cy="507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88640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Полный цикл смены лунных фаз составляет 29,5 суток.</a:t>
            </a:r>
          </a:p>
          <a:p>
            <a:pPr algn="ctr"/>
            <a:r>
              <a:rPr lang="ru-RU" sz="2000" dirty="0" smtClean="0"/>
              <a:t>Промежуток времени между двумя последовательными одинаковыми фазами называется </a:t>
            </a:r>
            <a:r>
              <a:rPr lang="ru-RU" sz="2000" dirty="0" smtClean="0">
                <a:solidFill>
                  <a:srgbClr val="C00000"/>
                </a:solidFill>
              </a:rPr>
              <a:t>синодическим месяцем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</a:rPr>
              <a:t>(от греч. </a:t>
            </a:r>
            <a:r>
              <a:rPr lang="en-US" sz="2000" i="1" dirty="0" err="1" smtClean="0">
                <a:solidFill>
                  <a:schemeClr val="bg1">
                    <a:lumMod val="50000"/>
                  </a:schemeClr>
                </a:solidFill>
              </a:rPr>
              <a:t>synodos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</a:rPr>
              <a:t> – соединение)</a:t>
            </a:r>
            <a:endParaRPr lang="ru-RU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4496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Различие между синодическим и сидерическим месяцами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5448" y="764704"/>
            <a:ext cx="339170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654264"/>
            <a:ext cx="518457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 — взаимное положение Солнца, Земли и Луны, при котором происходит </a:t>
            </a:r>
            <a:r>
              <a:rPr lang="ru-RU" dirty="0" smtClean="0">
                <a:solidFill>
                  <a:srgbClr val="C00000"/>
                </a:solidFill>
              </a:rPr>
              <a:t>полнолуние</a:t>
            </a:r>
            <a:r>
              <a:rPr lang="ru-RU" dirty="0" smtClean="0"/>
              <a:t>; </a:t>
            </a:r>
          </a:p>
          <a:p>
            <a:endParaRPr lang="ru-RU" dirty="0"/>
          </a:p>
          <a:p>
            <a:r>
              <a:rPr lang="ru-RU" sz="1600" dirty="0" smtClean="0"/>
              <a:t>Через 27,3 суток Луна займёт на небе прежнее положение относительно звёзд. Земля, перемещаясь на 1° в сутки, пройдёт по орбите дугу в 27°.</a:t>
            </a:r>
          </a:p>
          <a:p>
            <a:endParaRPr lang="ru-RU" dirty="0" smtClean="0"/>
          </a:p>
          <a:p>
            <a:r>
              <a:rPr lang="ru-RU" dirty="0"/>
              <a:t>2 — положение Луны после полного оборота вокруг Земли (</a:t>
            </a:r>
            <a:r>
              <a:rPr lang="ru-RU" dirty="0">
                <a:solidFill>
                  <a:srgbClr val="C00000"/>
                </a:solidFill>
              </a:rPr>
              <a:t>прошел сидерический месяц</a:t>
            </a:r>
            <a:r>
              <a:rPr lang="ru-RU" dirty="0"/>
              <a:t>).</a:t>
            </a:r>
          </a:p>
          <a:p>
            <a:endParaRPr lang="ru-RU" dirty="0" smtClean="0"/>
          </a:p>
          <a:p>
            <a:r>
              <a:rPr lang="ru-RU" sz="1600" dirty="0" smtClean="0"/>
              <a:t>Луне, для того чтобы снова оказаться в новолунии придётся пройти по орбите такую же дугу в </a:t>
            </a:r>
            <a:r>
              <a:rPr lang="ru-RU" sz="1600" dirty="0"/>
              <a:t>27</a:t>
            </a:r>
            <a:r>
              <a:rPr lang="ru-RU" sz="1600" dirty="0" smtClean="0"/>
              <a:t>°. На это потребуется немногим более двух суток, поскольку за сутки Луна смещается на 13°.</a:t>
            </a:r>
            <a:endParaRPr lang="ru-RU" sz="1600" dirty="0"/>
          </a:p>
          <a:p>
            <a:endParaRPr lang="ru-RU" dirty="0"/>
          </a:p>
          <a:p>
            <a:r>
              <a:rPr lang="ru-RU" dirty="0" smtClean="0"/>
              <a:t>3 </a:t>
            </a:r>
            <a:r>
              <a:rPr lang="ru-RU" dirty="0"/>
              <a:t>— взаимное положение Солнца, Земли и Луны, при котором происходит </a:t>
            </a:r>
            <a:r>
              <a:rPr lang="ru-RU" dirty="0">
                <a:solidFill>
                  <a:srgbClr val="C00000"/>
                </a:solidFill>
              </a:rPr>
              <a:t>полнолуние</a:t>
            </a:r>
            <a:r>
              <a:rPr lang="ru-RU" dirty="0"/>
              <a:t> (</a:t>
            </a:r>
            <a:r>
              <a:rPr lang="ru-RU" dirty="0">
                <a:solidFill>
                  <a:srgbClr val="C00000"/>
                </a:solidFill>
              </a:rPr>
              <a:t>прошел синодический месяц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3721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2672" y="841983"/>
            <a:ext cx="6021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 Земли видна лишь одна сторона Луны, так как период вращения Луны вокруг своей оси равен сидерическому периоду её обращения вокруг Земли – 27,3 суток.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3544" y="2490664"/>
            <a:ext cx="623988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374032" cy="237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73617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</TotalTime>
  <Words>644</Words>
  <Application>Microsoft Office PowerPoint</Application>
  <PresentationFormat>Экран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ДВИЖЕНИЕ И ФАЗЫ ЛУНЫ. ЗАТМЕНИЯ СОЛНЦА И ЛУНЫ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ВИДИМОЕ ДВИЖЕНИЕ ЗВЁЗД НА РАЗНЫХ  ГЕОГРАФИЧЕСКИХ ШИРОТАХ</dc:title>
  <dc:creator>admin</dc:creator>
  <cp:lastModifiedBy>User</cp:lastModifiedBy>
  <cp:revision>77</cp:revision>
  <dcterms:created xsi:type="dcterms:W3CDTF">2017-09-10T06:47:45Z</dcterms:created>
  <dcterms:modified xsi:type="dcterms:W3CDTF">2018-08-24T16:54:27Z</dcterms:modified>
</cp:coreProperties>
</file>