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76" r:id="rId5"/>
    <p:sldId id="278" r:id="rId6"/>
    <p:sldId id="283" r:id="rId7"/>
    <p:sldId id="284" r:id="rId8"/>
    <p:sldId id="275" r:id="rId9"/>
    <p:sldId id="282" r:id="rId10"/>
    <p:sldId id="286" r:id="rId11"/>
    <p:sldId id="285" r:id="rId12"/>
    <p:sldId id="273" r:id="rId13"/>
    <p:sldId id="25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12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695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099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4365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15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16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6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75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52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93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43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54283-3F5A-47AF-B94F-ADC2F473762E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964E8-26A9-4E09-B9AE-4299D2C3D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007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extarchive.ru/images/821/1640452/m2c2830f7.jpg" TargetMode="External"/><Relationship Id="rId2" Type="http://schemas.openxmlformats.org/officeDocument/2006/relationships/hyperlink" Target="http://textarchive.ru/images/821/1640452/m30d62e6d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22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12" y="1844824"/>
            <a:ext cx="9227999" cy="1830387"/>
          </a:xfrm>
          <a:noFill/>
        </p:spPr>
        <p:txBody>
          <a:bodyPr anchorCtr="1"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ГОДИЧНОЕ ДВИЖЕНИЕ СОЛНЦА. ЭКЛИПТИКА</a:t>
            </a:r>
            <a:endParaRPr lang="ru-RU" altLang="ru-RU" b="1" dirty="0" smtClean="0">
              <a:solidFill>
                <a:srgbClr val="FFFF00"/>
              </a:solidFill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331913" y="5876925"/>
            <a:ext cx="6335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chemeClr val="bg1"/>
                </a:solidFill>
                <a:latin typeface="Arial" charset="0"/>
              </a:rPr>
              <a:t>Разумов Виктор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chemeClr val="bg1"/>
                </a:solidFill>
                <a:latin typeface="Arial" charset="0"/>
              </a:rPr>
              <a:t>учитель МОУ «Большеелховская СОШ»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chemeClr val="bg1"/>
                </a:solidFill>
                <a:latin typeface="Arial" charset="0"/>
              </a:rPr>
              <a:t>Лямбирского муниципального района Республики Мордовия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4716463" y="4149725"/>
            <a:ext cx="4032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10-11 класс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" charset="0"/>
              </a:rPr>
              <a:t>УМК Б.А.Воронцова-Вельяминова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2182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66430"/>
            <a:ext cx="29662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Измерив полуденную высоту Солнца и зная его склонение в этот день, </a:t>
            </a:r>
          </a:p>
          <a:p>
            <a:pPr algn="ctr"/>
            <a:r>
              <a:rPr lang="ru-RU" sz="2000" dirty="0" smtClean="0"/>
              <a:t>можно вычислить географическую широту места наблюдения.</a:t>
            </a:r>
            <a:endParaRPr lang="ru-RU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9762" y="332656"/>
            <a:ext cx="545180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52198" y="2492896"/>
            <a:ext cx="29524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dirty="0" smtClean="0">
                <a:latin typeface="+mn-lt"/>
              </a:rPr>
              <a:t>h = 90° – </a:t>
            </a:r>
            <a:r>
              <a:rPr lang="el-GR" sz="2400" dirty="0" smtClean="0">
                <a:latin typeface="+mn-lt"/>
              </a:rPr>
              <a:t>ϕ</a:t>
            </a:r>
            <a:r>
              <a:rPr lang="ru-RU" sz="2400" dirty="0" smtClean="0">
                <a:latin typeface="+mn-lt"/>
              </a:rPr>
              <a:t> + δ</a:t>
            </a:r>
          </a:p>
          <a:p>
            <a:pPr algn="ctr" eaLnBrk="1" hangingPunct="1"/>
            <a:r>
              <a:rPr lang="ru-RU" sz="2400" dirty="0" smtClean="0">
                <a:latin typeface="+mn-lt"/>
              </a:rPr>
              <a:t> </a:t>
            </a:r>
          </a:p>
          <a:p>
            <a:pPr algn="ctr" eaLnBrk="1" hangingPunct="1"/>
            <a:r>
              <a:rPr lang="el-GR" sz="2400" dirty="0" smtClean="0">
                <a:solidFill>
                  <a:srgbClr val="C00000"/>
                </a:solidFill>
                <a:latin typeface="+mn-lt"/>
              </a:rPr>
              <a:t>ϕ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=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90°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–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h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+ δ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6119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Суточное движение Солнца в дни равноденствия и солнцестояний </a:t>
            </a:r>
          </a:p>
          <a:p>
            <a:pPr algn="ctr"/>
            <a:r>
              <a:rPr lang="ru-RU" dirty="0" smtClean="0"/>
              <a:t>на полюсе Земли, на её экваторе и в средних широтах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368" y="2420888"/>
            <a:ext cx="8751689" cy="192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66391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dirty="0">
                <a:solidFill>
                  <a:srgbClr val="C00000"/>
                </a:solidFill>
                <a:latin typeface="Arial" charset="0"/>
              </a:rPr>
              <a:t>Упражнение </a:t>
            </a:r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5 </a:t>
            </a:r>
            <a:r>
              <a:rPr lang="ru-RU" sz="2400" dirty="0">
                <a:solidFill>
                  <a:srgbClr val="C00000"/>
                </a:solidFill>
                <a:latin typeface="Arial" charset="0"/>
              </a:rPr>
              <a:t>(с. </a:t>
            </a:r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33)</a:t>
            </a:r>
            <a:endParaRPr lang="ru-RU" altLang="ru-RU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374820" y="908720"/>
            <a:ext cx="84456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ru-RU" sz="2400" dirty="0" smtClean="0"/>
              <a:t>№3. В какой день года проводились наблюдения, если высота Солнца на географической широте 49° была равна 17°30</a:t>
            </a:r>
            <a:r>
              <a:rPr lang="ru-RU" sz="2400" dirty="0"/>
              <a:t>´? 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179388" y="2119531"/>
            <a:ext cx="441825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 smtClean="0">
                <a:latin typeface="+mn-lt"/>
              </a:rPr>
              <a:t>h = 90° – </a:t>
            </a:r>
            <a:r>
              <a:rPr lang="el-GR" sz="2400" dirty="0" smtClean="0">
                <a:latin typeface="+mn-lt"/>
              </a:rPr>
              <a:t>ϕ</a:t>
            </a:r>
            <a:r>
              <a:rPr lang="ru-RU" sz="2400" dirty="0" smtClean="0">
                <a:latin typeface="+mn-lt"/>
              </a:rPr>
              <a:t> + δ </a:t>
            </a:r>
          </a:p>
          <a:p>
            <a:pPr eaLnBrk="1" hangingPunct="1"/>
            <a:r>
              <a:rPr lang="ru-RU" sz="2400" dirty="0">
                <a:latin typeface="+mn-lt"/>
              </a:rPr>
              <a:t>δ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= h – 90° + </a:t>
            </a:r>
            <a:r>
              <a:rPr lang="el-GR" sz="2400" dirty="0">
                <a:latin typeface="+mn-lt"/>
              </a:rPr>
              <a:t>ϕ</a:t>
            </a:r>
            <a:r>
              <a:rPr lang="ru-RU" sz="2400" dirty="0">
                <a:latin typeface="+mn-lt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+mn-lt"/>
              </a:rPr>
              <a:t>δ = 17°30´ – 90° + 49° =23,5°</a:t>
            </a:r>
            <a:endParaRPr lang="ru-RU" sz="2400" dirty="0">
              <a:latin typeface="+mn-lt"/>
            </a:endParaRPr>
          </a:p>
          <a:p>
            <a:pPr>
              <a:buNone/>
            </a:pPr>
            <a:r>
              <a:rPr lang="ru-RU" sz="2400" dirty="0">
                <a:latin typeface="+mn-lt"/>
              </a:rPr>
              <a:t>δ = </a:t>
            </a:r>
            <a:r>
              <a:rPr lang="ru-RU" sz="2400" dirty="0" smtClean="0">
                <a:latin typeface="+mn-lt"/>
              </a:rPr>
              <a:t>23,5° </a:t>
            </a:r>
            <a:r>
              <a:rPr lang="ru-RU" sz="2400" dirty="0">
                <a:latin typeface="+mn-lt"/>
              </a:rPr>
              <a:t>в </a:t>
            </a:r>
            <a:r>
              <a:rPr lang="ru-RU" sz="2400" dirty="0" smtClean="0">
                <a:latin typeface="+mn-lt"/>
              </a:rPr>
              <a:t>день солнцестояния.</a:t>
            </a:r>
          </a:p>
          <a:p>
            <a:r>
              <a:rPr lang="ru-RU" sz="2400" dirty="0" smtClean="0">
                <a:latin typeface="+mn-lt"/>
              </a:rPr>
              <a:t>Так как высота </a:t>
            </a:r>
            <a:r>
              <a:rPr lang="ru-RU" sz="2400" dirty="0">
                <a:latin typeface="+mn-lt"/>
              </a:rPr>
              <a:t>Солнца на географической широте 49° была равна </a:t>
            </a:r>
            <a:r>
              <a:rPr lang="ru-RU" sz="2400" dirty="0" smtClean="0">
                <a:latin typeface="+mn-lt"/>
              </a:rPr>
              <a:t>всего 17°30</a:t>
            </a:r>
            <a:r>
              <a:rPr lang="ru-RU" sz="2400" dirty="0">
                <a:latin typeface="+mn-lt"/>
              </a:rPr>
              <a:t>´, то </a:t>
            </a:r>
            <a:r>
              <a:rPr lang="ru-RU" sz="2400" dirty="0" smtClean="0">
                <a:latin typeface="+mn-lt"/>
              </a:rPr>
              <a:t>это день </a:t>
            </a:r>
            <a:r>
              <a:rPr lang="ru-RU" sz="2400" dirty="0">
                <a:latin typeface="+mn-lt"/>
              </a:rPr>
              <a:t>зимнего </a:t>
            </a:r>
            <a:r>
              <a:rPr lang="ru-RU" sz="2400" dirty="0" smtClean="0">
                <a:latin typeface="+mn-lt"/>
              </a:rPr>
              <a:t>солнцестояния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 smtClean="0">
                <a:latin typeface="+mn-lt"/>
              </a:rPr>
              <a:t>21 декабря </a:t>
            </a:r>
            <a:endParaRPr lang="ru-RU" sz="2400" dirty="0"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4346" y="1761669"/>
            <a:ext cx="417195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763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1"/>
          <p:cNvSpPr>
            <a:spLocks noChangeArrowheads="1"/>
          </p:cNvSpPr>
          <p:nvPr/>
        </p:nvSpPr>
        <p:spPr bwMode="auto">
          <a:xfrm>
            <a:off x="179388" y="27305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C00000"/>
                </a:solidFill>
                <a:latin typeface="Arial" charset="0"/>
              </a:rPr>
              <a:t>Домашнее задание</a:t>
            </a: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107950" y="981075"/>
            <a:ext cx="9036050" cy="278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1) § </a:t>
            </a:r>
            <a:r>
              <a:rPr lang="ru-RU" altLang="ru-RU" sz="2400" dirty="0" smtClean="0">
                <a:latin typeface="Arial" charset="0"/>
              </a:rPr>
              <a:t>6. </a:t>
            </a:r>
            <a:endParaRPr lang="ru-RU" altLang="ru-RU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400" dirty="0">
                <a:latin typeface="Arial" charset="0"/>
              </a:rPr>
              <a:t>2) Упражнение </a:t>
            </a:r>
            <a:r>
              <a:rPr lang="ru-RU" altLang="ru-RU" sz="2400" dirty="0" smtClean="0">
                <a:latin typeface="Arial" charset="0"/>
              </a:rPr>
              <a:t>5 </a:t>
            </a:r>
            <a:r>
              <a:rPr lang="ru-RU" altLang="ru-RU" sz="2400" dirty="0">
                <a:latin typeface="Arial" charset="0"/>
              </a:rPr>
              <a:t>(с. </a:t>
            </a:r>
            <a:r>
              <a:rPr lang="ru-RU" altLang="ru-RU" sz="2400" dirty="0" smtClean="0">
                <a:latin typeface="Arial" charset="0"/>
              </a:rPr>
              <a:t>33):</a:t>
            </a:r>
            <a:endParaRPr lang="ru-RU" altLang="ru-RU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  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№4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. Полуденная высота Солнца равна 30°, а его склонение равно –19°. Определите географическую широту места наблюдения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№5. Определите 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полуденную высоту Солнца в Архангельске (географическая широта 65°) и Ашхабаде (географическая широта 38°) в дни летнего и зимнего солнцестояния. </a:t>
            </a:r>
            <a:endParaRPr lang="ru-RU" altLang="ru-RU" sz="1400" i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Каковы 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различия высоты Солнца: </a:t>
            </a:r>
            <a:endParaRPr lang="ru-RU" altLang="ru-RU" sz="1400" i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      а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) в один и тот же день в этих городах; </a:t>
            </a:r>
            <a:endParaRPr lang="ru-RU" altLang="ru-RU" sz="1400" i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      б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) в каждом из городов в дни солнцестояний? </a:t>
            </a:r>
            <a:endParaRPr lang="ru-RU" altLang="ru-RU" sz="1400" i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srgbClr val="002060"/>
                </a:solidFill>
                <a:latin typeface="Arial" charset="0"/>
              </a:rPr>
              <a:t>    Какие </a:t>
            </a:r>
            <a:r>
              <a:rPr lang="ru-RU" altLang="ru-RU" sz="1400" i="1" dirty="0">
                <a:solidFill>
                  <a:srgbClr val="002060"/>
                </a:solidFill>
                <a:latin typeface="Arial" charset="0"/>
              </a:rPr>
              <a:t>выводы можно сделать из полученных результатов?</a:t>
            </a:r>
          </a:p>
        </p:txBody>
      </p:sp>
    </p:spTree>
    <p:extLst>
      <p:ext uri="{BB962C8B-B14F-4D97-AF65-F5344CB8AC3E}">
        <p14:creationId xmlns:p14="http://schemas.microsoft.com/office/powerpoint/2010/main" xmlns="" val="28926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3"/>
          <p:cNvSpPr>
            <a:spLocks noChangeArrowheads="1"/>
          </p:cNvSpPr>
          <p:nvPr/>
        </p:nvSpPr>
        <p:spPr bwMode="auto">
          <a:xfrm>
            <a:off x="122238" y="188913"/>
            <a:ext cx="89281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2875" indent="-1428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000" dirty="0">
                <a:latin typeface="Arial" charset="0"/>
              </a:rPr>
              <a:t>Воронцов-Вельяминов Б.А. Астрономия. Базовый уровень. 11 </a:t>
            </a:r>
            <a:r>
              <a:rPr lang="ru-RU" altLang="ru-RU" sz="1000" dirty="0" err="1">
                <a:latin typeface="Arial" charset="0"/>
              </a:rPr>
              <a:t>кл</a:t>
            </a:r>
            <a:r>
              <a:rPr lang="ru-RU" altLang="ru-RU" sz="1000" dirty="0">
                <a:latin typeface="Arial" charset="0"/>
              </a:rPr>
              <a:t>.  : учебник/ Б.А. Воронцов-Вельяминов, </a:t>
            </a:r>
            <a:r>
              <a:rPr lang="ru-RU" altLang="ru-RU" sz="1000" dirty="0" err="1">
                <a:latin typeface="Arial" charset="0"/>
              </a:rPr>
              <a:t>Е.К.Страут</a:t>
            </a:r>
            <a:r>
              <a:rPr lang="ru-RU" altLang="ru-RU" sz="1000" dirty="0">
                <a:latin typeface="Arial" charset="0"/>
              </a:rPr>
              <a:t>.  - М.: Дрофа, 2013. – 238с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</a:rPr>
              <a:t>CD</a:t>
            </a:r>
            <a:r>
              <a:rPr lang="ru-RU" altLang="ru-RU" sz="1000" dirty="0">
                <a:latin typeface="Arial" charset="0"/>
              </a:rPr>
              <a:t>-</a:t>
            </a:r>
            <a:r>
              <a:rPr lang="en-US" altLang="ru-RU" sz="1000" dirty="0">
                <a:latin typeface="Arial" charset="0"/>
              </a:rPr>
              <a:t>ROM </a:t>
            </a:r>
            <a:r>
              <a:rPr lang="ru-RU" altLang="ru-RU" sz="1000" dirty="0">
                <a:latin typeface="Arial" charset="0"/>
              </a:rPr>
              <a:t>«Библиотека электронных наглядных пособий «Астрономия, 9-10 классы». ООО «</a:t>
            </a:r>
            <a:r>
              <a:rPr lang="ru-RU" altLang="ru-RU" sz="1000" dirty="0" err="1">
                <a:latin typeface="Arial" charset="0"/>
              </a:rPr>
              <a:t>Физикон</a:t>
            </a:r>
            <a:r>
              <a:rPr lang="ru-RU" altLang="ru-RU" sz="1000" dirty="0">
                <a:latin typeface="Arial" charset="0"/>
              </a:rPr>
              <a:t>». 2003</a:t>
            </a: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https://www.e-education.psu.edu/astro801/sites/www.e-education.psu.edu.astro801/files/image/Lesson%201/astro10_fig1_9.jpg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 smtClean="0">
                <a:latin typeface="Arial" charset="0"/>
                <a:hlinkClick r:id="rId2"/>
              </a:rPr>
              <a:t>http</a:t>
            </a:r>
            <a:r>
              <a:rPr lang="en-US" altLang="ru-RU" sz="1000" dirty="0">
                <a:latin typeface="Arial" charset="0"/>
                <a:hlinkClick r:id="rId2"/>
              </a:rPr>
              <a:t>://mila.kcbux.ru/Raznoe/Zdorove/Luna/image/luna_002-002.jpg 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2"/>
              </a:rPr>
              <a:t>http://4.bp.blogspot.com/_Tehl6OlvZEo/TIajvkflvBI/AAAAAAAAAmo/32xxNYazm_U/s1600/12036066_zodiak_big.jpg</a:t>
            </a:r>
            <a:endParaRPr lang="ru-RU" altLang="ru-RU" sz="1000" dirty="0" smtClean="0">
              <a:latin typeface="Arial" charset="0"/>
              <a:hlinkClick r:id="rId2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 smtClean="0">
                <a:latin typeface="Arial" charset="0"/>
                <a:hlinkClick r:id="rId2"/>
              </a:rPr>
              <a:t>http</a:t>
            </a:r>
            <a:r>
              <a:rPr lang="en-US" altLang="ru-RU" sz="1000" dirty="0">
                <a:latin typeface="Arial" charset="0"/>
                <a:hlinkClick r:id="rId2"/>
              </a:rPr>
              <a:t>://</a:t>
            </a:r>
            <a:r>
              <a:rPr lang="en-US" altLang="ru-RU" sz="1000" dirty="0" smtClean="0">
                <a:latin typeface="Arial" charset="0"/>
                <a:hlinkClick r:id="rId2"/>
              </a:rPr>
              <a:t>textarchive.ru/images/821/1640452/m30d62e6d.jpg</a:t>
            </a: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http://textarchive.ru/images/821/1640452/69ebe903.jpg</a:t>
            </a:r>
            <a:endParaRPr lang="ru-RU" altLang="ru-RU" sz="1000" dirty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</a:t>
            </a:r>
            <a:r>
              <a:rPr lang="en-US" altLang="ru-RU" sz="1000" dirty="0" smtClean="0">
                <a:latin typeface="Arial" charset="0"/>
                <a:hlinkClick r:id="rId3"/>
              </a:rPr>
              <a:t>textarchive.ru/images/821/1640452/m5247ce6d.jpg</a:t>
            </a: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</a:t>
            </a:r>
            <a:r>
              <a:rPr lang="en-US" altLang="ru-RU" sz="1000" dirty="0" smtClean="0">
                <a:latin typeface="Arial" charset="0"/>
                <a:hlinkClick r:id="rId3"/>
              </a:rPr>
              <a:t>textarchive.ru/images/821/1640452/m3bcf1b43.jpg</a:t>
            </a: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</a:t>
            </a:r>
            <a:r>
              <a:rPr lang="en-US" altLang="ru-RU" sz="1000" dirty="0" smtClean="0">
                <a:latin typeface="Arial" charset="0"/>
                <a:hlinkClick r:id="rId3"/>
              </a:rPr>
              <a:t>tepka.ru/fizika_8/130.jpg</a:t>
            </a: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http://ok-t.ru/studopedia/baza12/2151320998969.files/image005.jpg</a:t>
            </a: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ru-RU" sz="1000" dirty="0">
                <a:latin typeface="Arial" charset="0"/>
                <a:hlinkClick r:id="rId3"/>
              </a:rPr>
              <a:t>http://</a:t>
            </a:r>
            <a:r>
              <a:rPr lang="en-US" altLang="ru-RU" sz="1000" dirty="0" smtClean="0">
                <a:latin typeface="Arial" charset="0"/>
                <a:hlinkClick r:id="rId3"/>
              </a:rPr>
              <a:t>www.childrenpedia.org/1/15.files/image009.jpg</a:t>
            </a: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endParaRPr lang="ru-RU" altLang="ru-RU" sz="1000" dirty="0" smtClean="0">
              <a:latin typeface="Arial" charset="0"/>
              <a:hlinkClick r:id="rId3"/>
            </a:endParaRPr>
          </a:p>
          <a:p>
            <a:pPr eaLnBrk="1" hangingPunct="1">
              <a:spcBef>
                <a:spcPct val="0"/>
              </a:spcBef>
            </a:pPr>
            <a:endParaRPr lang="ru-RU" altLang="ru-RU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ru-RU" sz="1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8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632848" cy="53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Эклиптика</a:t>
            </a:r>
            <a:r>
              <a:rPr lang="ru-RU" sz="2000" dirty="0" smtClean="0"/>
              <a:t> – круг небесной сферы, </a:t>
            </a:r>
          </a:p>
          <a:p>
            <a:pPr algn="ctr"/>
            <a:r>
              <a:rPr lang="ru-RU" sz="2000" dirty="0" smtClean="0"/>
              <a:t>по которому происходит видимое годичное движение Солнца.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894550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196" y="1704424"/>
            <a:ext cx="6268720" cy="252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78540" y="3336568"/>
            <a:ext cx="2818724" cy="352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50493"/>
            <a:ext cx="87129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Зодиакальные </a:t>
            </a:r>
            <a:r>
              <a:rPr lang="ru-RU" sz="2000" dirty="0" smtClean="0">
                <a:solidFill>
                  <a:srgbClr val="C00000"/>
                </a:solidFill>
              </a:rPr>
              <a:t>созвездия </a:t>
            </a:r>
            <a:r>
              <a:rPr lang="ru-RU" sz="2000" dirty="0" smtClean="0"/>
              <a:t>– созвездия, по которым проходит эклиптика</a:t>
            </a:r>
          </a:p>
          <a:p>
            <a:pPr algn="ctr"/>
            <a:r>
              <a:rPr lang="ru-RU" i="1" dirty="0" smtClean="0"/>
              <a:t>(от греч. «</a:t>
            </a:r>
            <a:r>
              <a:rPr lang="ru-RU" i="1" dirty="0" err="1" smtClean="0"/>
              <a:t>зоон</a:t>
            </a:r>
            <a:r>
              <a:rPr lang="ru-RU" i="1" dirty="0" smtClean="0"/>
              <a:t>» – животное)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1916832"/>
            <a:ext cx="2687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Каждое зодиакальное созвездие Солнце пересекает примерно </a:t>
            </a:r>
          </a:p>
          <a:p>
            <a:r>
              <a:rPr lang="ru-RU" dirty="0" smtClean="0"/>
              <a:t>за месяц.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365104"/>
            <a:ext cx="5125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Традиционно считается, что зодиакальных </a:t>
            </a:r>
          </a:p>
          <a:p>
            <a:r>
              <a:rPr lang="ru-RU" dirty="0" smtClean="0"/>
              <a:t>созвездий 12, хотя на самом деле эклиптика </a:t>
            </a:r>
          </a:p>
          <a:p>
            <a:r>
              <a:rPr lang="ru-RU" dirty="0" smtClean="0"/>
              <a:t>пересекает еще и созвездие Змееносца, (находится между </a:t>
            </a:r>
            <a:r>
              <a:rPr lang="ru-RU" dirty="0"/>
              <a:t>Скорпионом и Стрельцом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24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2728" y="1412776"/>
            <a:ext cx="5275869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 сутки Земля проходит примерно 1/365 часть своей орбиты. </a:t>
            </a:r>
          </a:p>
          <a:p>
            <a:pPr algn="ctr"/>
            <a:r>
              <a:rPr lang="ru-RU" dirty="0" smtClean="0"/>
              <a:t>Вследствие этого Солнце перемещается на небе примерно на 1° за каждые сутки.</a:t>
            </a:r>
          </a:p>
          <a:p>
            <a:pPr algn="ctr"/>
            <a:r>
              <a:rPr lang="ru-RU" dirty="0" smtClean="0"/>
              <a:t>Промежуток времени, в течение которого Солнце обходит полный круг </a:t>
            </a:r>
          </a:p>
          <a:p>
            <a:pPr algn="ctr"/>
            <a:r>
              <a:rPr lang="ru-RU" dirty="0" smtClean="0"/>
              <a:t>по небесной сфере, назвали </a:t>
            </a:r>
            <a:r>
              <a:rPr lang="ru-RU" dirty="0" smtClean="0">
                <a:solidFill>
                  <a:srgbClr val="C00000"/>
                </a:solidFill>
              </a:rPr>
              <a:t>годом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372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040560" cy="47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Ось вращения Земли наклонена к плоскости её орбиты на 66°34´. </a:t>
            </a:r>
          </a:p>
          <a:p>
            <a:pPr algn="ctr"/>
            <a:r>
              <a:rPr lang="ru-RU" dirty="0" smtClean="0"/>
              <a:t>Земной экватор имеет по отношению к плоскости орбиты наклон, равный 23°26´, поэтому и наклон эклиптики к небесному экватору равен </a:t>
            </a:r>
            <a:r>
              <a:rPr lang="ru-RU" dirty="0"/>
              <a:t>23°26</a:t>
            </a:r>
            <a:r>
              <a:rPr lang="ru-RU" dirty="0" smtClean="0"/>
              <a:t>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628799"/>
            <a:ext cx="3528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дни </a:t>
            </a:r>
            <a:r>
              <a:rPr lang="ru-RU" dirty="0">
                <a:solidFill>
                  <a:srgbClr val="C00000"/>
                </a:solidFill>
              </a:rPr>
              <a:t>весеннего</a:t>
            </a:r>
            <a:r>
              <a:rPr lang="ru-RU" dirty="0"/>
              <a:t> и </a:t>
            </a:r>
            <a:r>
              <a:rPr lang="ru-RU" dirty="0">
                <a:solidFill>
                  <a:srgbClr val="C00000"/>
                </a:solidFill>
              </a:rPr>
              <a:t>осеннего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равноденствия</a:t>
            </a:r>
            <a:r>
              <a:rPr lang="ru-RU" dirty="0"/>
              <a:t> (21 марта и 23 сентября) Солнце находится на небесном экваторе и имеет склонение 0°.</a:t>
            </a:r>
          </a:p>
          <a:p>
            <a:r>
              <a:rPr lang="ru-RU" dirty="0"/>
              <a:t>Оба полушария Земли освещаются одинаково: </a:t>
            </a:r>
            <a:r>
              <a:rPr lang="ru-RU" dirty="0" smtClean="0"/>
              <a:t>граница </a:t>
            </a:r>
            <a:r>
              <a:rPr lang="ru-RU" dirty="0"/>
              <a:t>дня и ночи проходит точно через полюса, </a:t>
            </a:r>
            <a:r>
              <a:rPr lang="ru-RU" dirty="0" smtClean="0"/>
              <a:t>и </a:t>
            </a:r>
            <a:r>
              <a:rPr lang="ru-RU" dirty="0"/>
              <a:t>день равен ночи во всех пунктах Земли.</a:t>
            </a:r>
          </a:p>
        </p:txBody>
      </p:sp>
    </p:spTree>
    <p:extLst>
      <p:ext uri="{BB962C8B-B14F-4D97-AF65-F5344CB8AC3E}">
        <p14:creationId xmlns:p14="http://schemas.microsoft.com/office/powerpoint/2010/main" xmlns="" val="387361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040560" cy="47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Ось вращения Земли наклонена к плоскости её орбиты на 66°34´. </a:t>
            </a:r>
          </a:p>
          <a:p>
            <a:pPr algn="ctr"/>
            <a:r>
              <a:rPr lang="ru-RU" dirty="0" smtClean="0"/>
              <a:t>Земной экватор имеет по отношению к плоскости орбиты наклон, равный 23°26´, поэтому и наклон эклиптики к небесному экватору равен </a:t>
            </a:r>
            <a:r>
              <a:rPr lang="ru-RU" dirty="0"/>
              <a:t>23°26</a:t>
            </a:r>
            <a:r>
              <a:rPr lang="ru-RU" dirty="0" smtClean="0"/>
              <a:t>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628799"/>
            <a:ext cx="33843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день </a:t>
            </a:r>
            <a:r>
              <a:rPr lang="ru-RU" dirty="0">
                <a:solidFill>
                  <a:srgbClr val="C00000"/>
                </a:solidFill>
              </a:rPr>
              <a:t>летнего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солнцестояния</a:t>
            </a:r>
            <a:r>
              <a:rPr lang="ru-RU" dirty="0"/>
              <a:t> (22 июня) Земля повёрнута к Солнцу своим Северным полушарием. Здесь стоит лето, на Северном полюсе – полярный день, а на остальной территории полушария дни длиннее ночи.</a:t>
            </a:r>
          </a:p>
          <a:p>
            <a:r>
              <a:rPr lang="ru-RU" dirty="0"/>
              <a:t>Солнце поднимается над плоскостью земного (и небесного) экватора на 23°26´.</a:t>
            </a:r>
          </a:p>
        </p:txBody>
      </p:sp>
    </p:spTree>
    <p:extLst>
      <p:ext uri="{BB962C8B-B14F-4D97-AF65-F5344CB8AC3E}">
        <p14:creationId xmlns:p14="http://schemas.microsoft.com/office/powerpoint/2010/main" xmlns="" val="204703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040560" cy="478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Ось вращения Земли наклонена к плоскости её орбиты на 66°34´. </a:t>
            </a:r>
          </a:p>
          <a:p>
            <a:pPr algn="ctr"/>
            <a:r>
              <a:rPr lang="ru-RU" dirty="0" smtClean="0"/>
              <a:t>Земной экватор имеет по отношению к плоскости орбиты наклон, равный 23°26´, поэтому и наклон эклиптики к небесному экватору равен </a:t>
            </a:r>
            <a:r>
              <a:rPr lang="ru-RU" dirty="0"/>
              <a:t>23°26</a:t>
            </a:r>
            <a:r>
              <a:rPr lang="ru-RU" dirty="0" smtClean="0"/>
              <a:t>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628799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день </a:t>
            </a:r>
            <a:r>
              <a:rPr lang="ru-RU" dirty="0">
                <a:solidFill>
                  <a:srgbClr val="C00000"/>
                </a:solidFill>
              </a:rPr>
              <a:t>зимнего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солнцестояния</a:t>
            </a:r>
            <a:r>
              <a:rPr lang="ru-RU" dirty="0"/>
              <a:t> (22 декабря), когда Северное полушарие освещается хуже всего, Солнце находится ниже небесного экватора на угол 23°26´.</a:t>
            </a:r>
          </a:p>
        </p:txBody>
      </p:sp>
    </p:spTree>
    <p:extLst>
      <p:ext uri="{BB962C8B-B14F-4D97-AF65-F5344CB8AC3E}">
        <p14:creationId xmlns:p14="http://schemas.microsoft.com/office/powerpoint/2010/main" xmlns="" val="349676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Летнее и зимнее </a:t>
            </a:r>
            <a:r>
              <a:rPr lang="ru-RU" sz="2000" b="1" dirty="0" smtClean="0">
                <a:solidFill>
                  <a:srgbClr val="C00000"/>
                </a:solidFill>
              </a:rPr>
              <a:t>солнцестояние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Весеннее и осеннее </a:t>
            </a:r>
            <a:r>
              <a:rPr lang="ru-RU" sz="2000" b="1" dirty="0" smtClean="0">
                <a:solidFill>
                  <a:srgbClr val="C00000"/>
                </a:solidFill>
              </a:rPr>
              <a:t>равноденствие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1" t="3433" r="2750" b="5859"/>
          <a:stretch/>
        </p:blipFill>
        <p:spPr bwMode="auto">
          <a:xfrm>
            <a:off x="251519" y="1340768"/>
            <a:ext cx="8645913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зависимости от положения Солнца на эклиптике меняется его высота над горизонтом в полдень – момент верхней кульминации.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509120"/>
            <a:ext cx="8657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Измерив полуденную высоту Солнца и зная его склонение в этот день, </a:t>
            </a:r>
          </a:p>
          <a:p>
            <a:pPr algn="ctr"/>
            <a:r>
              <a:rPr lang="ru-RU" dirty="0" smtClean="0"/>
              <a:t>можно вычислить географическую широту места наблюдения.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8" t="4060" r="3410" b="12149"/>
          <a:stretch/>
        </p:blipFill>
        <p:spPr bwMode="auto">
          <a:xfrm>
            <a:off x="0" y="1484784"/>
            <a:ext cx="9014875" cy="288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77449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733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ГОДИЧНОЕ ДВИЖЕНИЕ СОЛНЦА. ЭКЛИПТИКА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ВИДИМОЕ ДВИЖЕНИЕ ЗВЁЗД НА РАЗНЫХ  ГЕОГРАФИЧЕСКИХ ШИРОТАХ</dc:title>
  <dc:creator>admin</dc:creator>
  <cp:lastModifiedBy>User</cp:lastModifiedBy>
  <cp:revision>53</cp:revision>
  <dcterms:created xsi:type="dcterms:W3CDTF">2017-09-10T06:47:45Z</dcterms:created>
  <dcterms:modified xsi:type="dcterms:W3CDTF">2018-08-24T16:48:35Z</dcterms:modified>
</cp:coreProperties>
</file>