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9" r:id="rId3"/>
    <p:sldId id="283" r:id="rId4"/>
    <p:sldId id="286" r:id="rId5"/>
    <p:sldId id="287" r:id="rId6"/>
    <p:sldId id="285" r:id="rId7"/>
    <p:sldId id="289" r:id="rId8"/>
    <p:sldId id="284" r:id="rId9"/>
    <p:sldId id="280" r:id="rId10"/>
    <p:sldId id="281" r:id="rId11"/>
    <p:sldId id="270" r:id="rId12"/>
    <p:sldId id="282" r:id="rId13"/>
    <p:sldId id="260" r:id="rId14"/>
    <p:sldId id="290" r:id="rId15"/>
    <p:sldId id="291" r:id="rId16"/>
    <p:sldId id="292" r:id="rId17"/>
    <p:sldId id="293" r:id="rId18"/>
    <p:sldId id="295" r:id="rId19"/>
    <p:sldId id="296" r:id="rId20"/>
    <p:sldId id="297" r:id="rId21"/>
    <p:sldId id="298" r:id="rId22"/>
    <p:sldId id="299" r:id="rId23"/>
    <p:sldId id="276" r:id="rId24"/>
    <p:sldId id="277" r:id="rId25"/>
    <p:sldId id="278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00"/>
    <a:srgbClr val="CCFFFF"/>
    <a:srgbClr val="009900"/>
    <a:srgbClr val="FF9900"/>
    <a:srgbClr val="FF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6" d="100"/>
          <a:sy n="76" d="100"/>
        </p:scale>
        <p:origin x="-33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1D211-4FCB-43D1-ABE8-1C451EFDC94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991611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D50FF-900F-46D5-AEB6-E85201F131F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023901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B113F-F188-4EA5-880B-C22243BE1CC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324860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331C6-0AB5-42B2-AC7F-1CC752228AE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184044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09588-1AF4-46B0-AA08-BAC304E97BE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461168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33930-6356-418F-929F-865FB1BA3E0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612201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DE6A8-FC31-4C44-BB0C-E481377617C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387906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567C7-925C-478F-A8BB-6D58533A373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030479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740ED-CB6F-4C48-8F61-BB574224680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760428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ED494-2C7C-4EAC-B7EC-D4572F51FC5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176817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27AE9-520D-4A09-9006-6D707E9DD0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452500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220537B-A004-443F-AA64-B371E566BBD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orld-time-zones.ru/wtz-russia-2016.jpg" TargetMode="External"/><Relationship Id="rId13" Type="http://schemas.openxmlformats.org/officeDocument/2006/relationships/hyperlink" Target="https://upload.wikimedia.org/wikipedia/commons/thumb/d/dhttp:/&#1089;&#1091;&#1087;&#1077;&#1088;&#1090;&#1080;&#1085;&#1077;&#1081;&#1076;&#1078;&#1077;&#1088;&#1099;.&#1088;&#1092;/Kirill/166/i_198.jpg5/Calendario_egizio.jpg/300px-Calendario_egizio.jpg" TargetMode="External"/><Relationship Id="rId18" Type="http://schemas.openxmlformats.org/officeDocument/2006/relationships/hyperlink" Target="http://www.abc-people.com/typework/history/hist13-1.jpg" TargetMode="External"/><Relationship Id="rId26" Type="http://schemas.openxmlformats.org/officeDocument/2006/relationships/hyperlink" Target="http://ic.pics.livejournal.com/krambambyly/45254913/1058290/1058290_original.jpg" TargetMode="External"/><Relationship Id="rId3" Type="http://schemas.openxmlformats.org/officeDocument/2006/relationships/hyperlink" Target="https://geographyofrussia.com/wp-content/uploads/2015/09/10665328261-640x416.jpg" TargetMode="External"/><Relationship Id="rId21" Type="http://schemas.openxmlformats.org/officeDocument/2006/relationships/hyperlink" Target="http://spb.media/sites/default/files/styles/text/public/1700_ab.jpg?itok=bBfkMtl9" TargetMode="External"/><Relationship Id="rId7" Type="http://schemas.openxmlformats.org/officeDocument/2006/relationships/hyperlink" Target="https://sayanogorsk.info/attach/id/14808/time_zone.png" TargetMode="External"/><Relationship Id="rId12" Type="http://schemas.openxmlformats.org/officeDocument/2006/relationships/hyperlink" Target="https://snob.ru/indoc/attachments/snob2/25/7e/257ef177d9bbc0bcfb9fdc839513d71a5b8be346ff691cb0512a0775796764ae.jpg" TargetMode="External"/><Relationship Id="rId17" Type="http://schemas.openxmlformats.org/officeDocument/2006/relationships/hyperlink" Target="http://eternal-city.ru/wp-content/uploads/2017/05/kalendar-1309x870.jpg" TargetMode="External"/><Relationship Id="rId25" Type="http://schemas.openxmlformats.org/officeDocument/2006/relationships/hyperlink" Target="http://www.blagobor.by/sites/default/files/calendar.jpg" TargetMode="External"/><Relationship Id="rId2" Type="http://schemas.openxmlformats.org/officeDocument/2006/relationships/hyperlink" Target="http://progorodsamara.ru/userfiles/picoriginal/img-20140424151629-523.jpg" TargetMode="External"/><Relationship Id="rId16" Type="http://schemas.openxmlformats.org/officeDocument/2006/relationships/hyperlink" Target="http://janto.ru/repository/006/img/202.jpg" TargetMode="External"/><Relationship Id="rId20" Type="http://schemas.openxmlformats.org/officeDocument/2006/relationships/hyperlink" Target="http://www.topteny.com/wp-content/uploads/2017/03/Soviet-Revolutionary-Calendar-1024x747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voshod-solnca.ru/media/2015-03-29/cp4.jpg" TargetMode="External"/><Relationship Id="rId11" Type="http://schemas.openxmlformats.org/officeDocument/2006/relationships/hyperlink" Target="http://www.vesti.ru/doc.html?id=1103244&amp;cid=2161" TargetMode="External"/><Relationship Id="rId24" Type="http://schemas.openxmlformats.org/officeDocument/2006/relationships/hyperlink" Target="http://www.alonghisway.com/tl_files/Fotos/Kalender.png" TargetMode="External"/><Relationship Id="rId5" Type="http://schemas.openxmlformats.org/officeDocument/2006/relationships/hyperlink" Target="http://www.cpv.ru/modules/news/images/topics/b245aef2-6c86-1cd2.jpg" TargetMode="External"/><Relationship Id="rId15" Type="http://schemas.openxmlformats.org/officeDocument/2006/relationships/hyperlink" Target="https://upload.wikimedia.org/wikipedia/commons/thumb/b/b6/Russian_Moon_calendar,_17th_century.jpg/330px-Russian_Moon_calendar,_17th_century.jpg" TargetMode="External"/><Relationship Id="rId23" Type="http://schemas.openxmlformats.org/officeDocument/2006/relationships/hyperlink" Target="http://images.fineartamerica.com/images-medium-large-5/roman-julian-calendar-granger.jpg" TargetMode="External"/><Relationship Id="rId10" Type="http://schemas.openxmlformats.org/officeDocument/2006/relationships/hyperlink" Target="http://new.go-uk.com.ua/public/userfiles/045beff1e2.jpg" TargetMode="External"/><Relationship Id="rId19" Type="http://schemas.openxmlformats.org/officeDocument/2006/relationships/hyperlink" Target="https://www.kamzakrasou.sk/ckfinder/userfiles/images/HOROSKOPY/Egyptsky/egyptsky-kalendar.jpg" TargetMode="External"/><Relationship Id="rId4" Type="http://schemas.openxmlformats.org/officeDocument/2006/relationships/hyperlink" Target="http://files.vm.ru/photo/vecherka/2013/08/doc6blsco46vpd1gptg578l_1600_3200.jpg" TargetMode="External"/><Relationship Id="rId9" Type="http://schemas.openxmlformats.org/officeDocument/2006/relationships/hyperlink" Target="http://onthisspot.ca/images/unesco/greenwich/primemeridian.jpg" TargetMode="External"/><Relationship Id="rId14" Type="http://schemas.openxmlformats.org/officeDocument/2006/relationships/hyperlink" Target="https://upload.wikimedia.org/wikipedia/commons/thumb/d/d6/Maya_Calendar_by_Matthew_Bisanz.JPG/300px-Maya_Calendar_by_Matthew_Bisanz.JPG" TargetMode="External"/><Relationship Id="rId22" Type="http://schemas.openxmlformats.org/officeDocument/2006/relationships/hyperlink" Target="http://samlib.doll.in.ua/img/i/iwan_w_a/monino/m28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68538" y="3213100"/>
            <a:ext cx="5616575" cy="936625"/>
          </a:xfrm>
          <a:solidFill>
            <a:schemeClr val="bg1">
              <a:lumMod val="85000"/>
              <a:alpha val="35000"/>
            </a:schemeClr>
          </a:solidFill>
        </p:spPr>
        <p:txBody>
          <a:bodyPr rtlCol="0" anchorCtr="1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ВРЕМЯ И КАЛЕНДАРЬ</a:t>
            </a:r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1331913" y="5876925"/>
            <a:ext cx="633571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Разумов Виктор Николаевич,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учитель МОУ «Большеелховская СОШ»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Лямбирского муниципального района Республики Мордовия</a:t>
            </a:r>
          </a:p>
        </p:txBody>
      </p:sp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4716463" y="4652963"/>
            <a:ext cx="40322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10-11 класс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УМК Б.А.Воронцова-Вельяминова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41300" y="1341438"/>
            <a:ext cx="8661400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extBox 1"/>
          <p:cNvSpPr txBox="1">
            <a:spLocks noChangeArrowheads="1"/>
          </p:cNvSpPr>
          <p:nvPr/>
        </p:nvSpPr>
        <p:spPr bwMode="auto">
          <a:xfrm>
            <a:off x="0" y="333375"/>
            <a:ext cx="9144000" cy="72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solidFill>
                  <a:srgbClr val="C00000"/>
                </a:solidFill>
                <a:latin typeface="Arial" charset="0"/>
              </a:rPr>
              <a:t>В нашей стране поясное время было введено с 1 июля 1919 г.</a:t>
            </a:r>
          </a:p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lang="ru-RU" altLang="ru-RU" sz="1800" dirty="0">
                <a:latin typeface="Arial" charset="0"/>
              </a:rPr>
              <a:t>С тех пор границы часовых поясов неоднократно </a:t>
            </a:r>
            <a:r>
              <a:rPr lang="ru-RU" altLang="ru-RU" sz="1800" dirty="0" smtClean="0">
                <a:latin typeface="Arial" charset="0"/>
              </a:rPr>
              <a:t>пересматривались </a:t>
            </a:r>
            <a:r>
              <a:rPr lang="ru-RU" altLang="ru-RU" sz="1800" dirty="0">
                <a:latin typeface="Arial" charset="0"/>
              </a:rPr>
              <a:t>и </a:t>
            </a:r>
            <a:r>
              <a:rPr lang="ru-RU" altLang="ru-RU" sz="1800" dirty="0" smtClean="0">
                <a:latin typeface="Arial" charset="0"/>
              </a:rPr>
              <a:t>изменялись.</a:t>
            </a:r>
            <a:endParaRPr lang="ru-RU" altLang="ru-RU" sz="18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0"/>
          <p:cNvSpPr txBox="1">
            <a:spLocks noChangeArrowheads="1"/>
          </p:cNvSpPr>
          <p:nvPr/>
        </p:nvSpPr>
        <p:spPr bwMode="auto">
          <a:xfrm>
            <a:off x="250825" y="260350"/>
            <a:ext cx="8642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chemeClr val="bg1"/>
                </a:solidFill>
                <a:latin typeface="Arial" charset="0"/>
              </a:rPr>
              <a:t>Время – это непрерывная череда сменяющих друг друга явлений.</a:t>
            </a:r>
          </a:p>
        </p:txBody>
      </p:sp>
      <p:sp>
        <p:nvSpPr>
          <p:cNvPr id="12291" name="TextBox 1"/>
          <p:cNvSpPr txBox="1">
            <a:spLocks noChangeArrowheads="1"/>
          </p:cNvSpPr>
          <p:nvPr/>
        </p:nvSpPr>
        <p:spPr bwMode="auto">
          <a:xfrm>
            <a:off x="468313" y="333375"/>
            <a:ext cx="8207375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charset="0"/>
              </a:rPr>
              <a:t>В конце ХХ в. в России несколько раз вводилось и затем отменялось декретное время, которое на 1 ч опережает поясное.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charset="0"/>
              </a:rPr>
              <a:t>С апреля 2011 г. в России не проводится переход на летнее время. </a:t>
            </a:r>
          </a:p>
        </p:txBody>
      </p:sp>
      <p:sp>
        <p:nvSpPr>
          <p:cNvPr id="12292" name="TextBox 2"/>
          <p:cNvSpPr txBox="1">
            <a:spLocks noChangeArrowheads="1"/>
          </p:cNvSpPr>
          <p:nvPr/>
        </p:nvSpPr>
        <p:spPr bwMode="auto">
          <a:xfrm>
            <a:off x="611188" y="1270000"/>
            <a:ext cx="820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rgbClr val="C00000"/>
                </a:solidFill>
                <a:latin typeface="Arial" charset="0"/>
              </a:rPr>
              <a:t>С октября 2014 г. в России было возвращено декретное время,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rgbClr val="C00000"/>
                </a:solidFill>
                <a:latin typeface="Arial" charset="0"/>
              </a:rPr>
              <a:t>и разница между московским и всемирным временем стала равной 3 ч.</a:t>
            </a:r>
          </a:p>
        </p:txBody>
      </p:sp>
      <p:pic>
        <p:nvPicPr>
          <p:cNvPr id="12293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5650" y="2133600"/>
            <a:ext cx="7678738" cy="434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258888" y="2565400"/>
            <a:ext cx="662463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4400" dirty="0" smtClean="0">
                <a:solidFill>
                  <a:srgbClr val="C00000"/>
                </a:solidFill>
                <a:latin typeface="+mn-lt"/>
              </a:rPr>
              <a:t>Календарь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179388" y="188913"/>
            <a:ext cx="89646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800">
                <a:solidFill>
                  <a:schemeClr val="bg1"/>
                </a:solidFill>
                <a:latin typeface="Arial" charset="0"/>
              </a:rPr>
              <a:t>В древности люди определяли время по Солнцу</a:t>
            </a:r>
          </a:p>
        </p:txBody>
      </p:sp>
      <p:sp>
        <p:nvSpPr>
          <p:cNvPr id="14344" name="Text Box 17"/>
          <p:cNvSpPr txBox="1">
            <a:spLocks noChangeArrowheads="1"/>
          </p:cNvSpPr>
          <p:nvPr/>
        </p:nvSpPr>
        <p:spPr bwMode="auto">
          <a:xfrm>
            <a:off x="4097338" y="5499100"/>
            <a:ext cx="1368425" cy="95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400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Московский лубковый календарь, XVII век.</a:t>
            </a:r>
          </a:p>
        </p:txBody>
      </p:sp>
      <p:sp>
        <p:nvSpPr>
          <p:cNvPr id="14340" name="TextBox 1"/>
          <p:cNvSpPr txBox="1">
            <a:spLocks noChangeArrowheads="1"/>
          </p:cNvSpPr>
          <p:nvPr/>
        </p:nvSpPr>
        <p:spPr bwMode="auto">
          <a:xfrm>
            <a:off x="174625" y="63500"/>
            <a:ext cx="8734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>
                <a:solidFill>
                  <a:srgbClr val="C00000"/>
                </a:solidFill>
              </a:rPr>
              <a:t>Календарь </a:t>
            </a:r>
            <a:r>
              <a:rPr lang="ru-RU" altLang="ru-RU"/>
              <a:t>– система счёта длительных промежутков времени, согласно которой устанавливается определённая продолжительность месяцев, их порядок в году и начальный момент отсчёта лет. На протяжении истории человечества существовало более 200 различных календарей.</a:t>
            </a:r>
          </a:p>
        </p:txBody>
      </p:sp>
      <p:pic>
        <p:nvPicPr>
          <p:cNvPr id="14341" name="Picture 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164388" y="2060575"/>
            <a:ext cx="1749425" cy="442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219700" y="5529263"/>
            <a:ext cx="1881188" cy="9540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1400" dirty="0">
                <a:solidFill>
                  <a:schemeClr val="bg1">
                    <a:lumMod val="50000"/>
                  </a:schemeClr>
                </a:solidFill>
              </a:rPr>
              <a:t>Египетский календарь, </a:t>
            </a:r>
          </a:p>
          <a:p>
            <a:pPr algn="r">
              <a:defRPr/>
            </a:pPr>
            <a:r>
              <a:rPr lang="ru-RU" sz="1400" dirty="0">
                <a:solidFill>
                  <a:schemeClr val="bg1">
                    <a:lumMod val="50000"/>
                  </a:schemeClr>
                </a:solidFill>
              </a:rPr>
              <a:t>основанный на разливах Нила</a:t>
            </a:r>
          </a:p>
        </p:txBody>
      </p:sp>
      <p:pic>
        <p:nvPicPr>
          <p:cNvPr id="14343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74650" y="2074863"/>
            <a:ext cx="3692525" cy="440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56088" y="2114550"/>
            <a:ext cx="2763837" cy="283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781550" y="4938713"/>
            <a:ext cx="1608138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1400" dirty="0">
                <a:solidFill>
                  <a:schemeClr val="bg1">
                    <a:lumMod val="50000"/>
                  </a:schemeClr>
                </a:solidFill>
              </a:rPr>
              <a:t>Календарь майя</a:t>
            </a:r>
          </a:p>
        </p:txBody>
      </p:sp>
      <p:sp>
        <p:nvSpPr>
          <p:cNvPr id="14346" name="Прямоугольник 5"/>
          <p:cNvSpPr>
            <a:spLocks noChangeArrowheads="1"/>
          </p:cNvSpPr>
          <p:nvPr/>
        </p:nvSpPr>
        <p:spPr bwMode="auto">
          <a:xfrm>
            <a:off x="611561" y="1247775"/>
            <a:ext cx="784887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400" dirty="0" smtClean="0">
                <a:solidFill>
                  <a:srgbClr val="002060"/>
                </a:solidFill>
              </a:rPr>
              <a:t>Слово календарь произошло от латинского «</a:t>
            </a:r>
            <a:r>
              <a:rPr lang="ru-RU" altLang="ru-RU" sz="1400" dirty="0" err="1" smtClean="0">
                <a:solidFill>
                  <a:srgbClr val="002060"/>
                </a:solidFill>
              </a:rPr>
              <a:t>calendarium</a:t>
            </a:r>
            <a:r>
              <a:rPr lang="ru-RU" altLang="ru-RU" sz="1400" dirty="0" smtClean="0">
                <a:solidFill>
                  <a:srgbClr val="002060"/>
                </a:solidFill>
              </a:rPr>
              <a:t>», что в переводе с латинского означает "запись ссуд", "долговая книга". В Древнем Риме должники выплачивали долги или проценты в первые дни месяца, т.е. в дни календ (от лат. "</a:t>
            </a:r>
            <a:r>
              <a:rPr lang="ru-RU" altLang="ru-RU" sz="1400" dirty="0" err="1" smtClean="0">
                <a:solidFill>
                  <a:srgbClr val="002060"/>
                </a:solidFill>
              </a:rPr>
              <a:t>calendae</a:t>
            </a:r>
            <a:r>
              <a:rPr lang="ru-RU" altLang="ru-RU" sz="1400" dirty="0" smtClean="0">
                <a:solidFill>
                  <a:srgbClr val="002060"/>
                </a:solidFill>
              </a:rPr>
              <a:t>" ). </a:t>
            </a:r>
            <a:endParaRPr lang="ru-RU" altLang="ru-RU" sz="1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5"/>
          <p:cNvSpPr>
            <a:spLocks noChangeArrowheads="1"/>
          </p:cNvSpPr>
          <p:nvPr/>
        </p:nvSpPr>
        <p:spPr bwMode="auto">
          <a:xfrm>
            <a:off x="250825" y="188913"/>
            <a:ext cx="856932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/>
              <a:t>На первом этапе развития цивилизации некоторые народы пользовались </a:t>
            </a:r>
            <a:r>
              <a:rPr lang="ru-RU" altLang="ru-RU">
                <a:solidFill>
                  <a:srgbClr val="C00000"/>
                </a:solidFill>
              </a:rPr>
              <a:t>лунными календарями</a:t>
            </a:r>
            <a:r>
              <a:rPr lang="ru-RU" altLang="ru-RU"/>
              <a:t>, так как смена фаз Луны - одно из самых легко наблюдаемых небесных явлений. 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850" y="1293813"/>
            <a:ext cx="6711950" cy="377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Прямоугольник 6"/>
          <p:cNvSpPr>
            <a:spLocks noChangeArrowheads="1"/>
          </p:cNvSpPr>
          <p:nvPr/>
        </p:nvSpPr>
        <p:spPr bwMode="auto">
          <a:xfrm>
            <a:off x="107504" y="5073650"/>
            <a:ext cx="8928992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400" dirty="0">
                <a:solidFill>
                  <a:srgbClr val="002060"/>
                </a:solidFill>
              </a:rPr>
              <a:t>Римляне пользовались лунным календарем и начало каждого месяца определяли по появлению лунного серпа после новолуния. Продолжительность лунного года составляет 354,4 дня. </a:t>
            </a:r>
            <a:endParaRPr lang="ru-RU" altLang="ru-RU" sz="1400" dirty="0" smtClean="0">
              <a:solidFill>
                <a:srgbClr val="002060"/>
              </a:solidFill>
            </a:endParaRPr>
          </a:p>
          <a:p>
            <a:pPr algn="ctr" eaLnBrk="1" hangingPunct="1"/>
            <a:r>
              <a:rPr lang="ru-RU" altLang="ru-RU" sz="1400" dirty="0" smtClean="0">
                <a:solidFill>
                  <a:srgbClr val="002060"/>
                </a:solidFill>
              </a:rPr>
              <a:t>Однако</a:t>
            </a:r>
            <a:r>
              <a:rPr lang="ru-RU" altLang="ru-RU" sz="1400" dirty="0">
                <a:solidFill>
                  <a:srgbClr val="002060"/>
                </a:solidFill>
              </a:rPr>
              <a:t>, солнечный год имеет продолжительность 365,25 дней. </a:t>
            </a:r>
            <a:endParaRPr lang="ru-RU" altLang="ru-RU" sz="1400" dirty="0" smtClean="0">
              <a:solidFill>
                <a:srgbClr val="002060"/>
              </a:solidFill>
            </a:endParaRPr>
          </a:p>
          <a:p>
            <a:pPr algn="ctr" eaLnBrk="1" hangingPunct="1"/>
            <a:r>
              <a:rPr lang="ru-RU" altLang="ru-RU" sz="1400" dirty="0" smtClean="0">
                <a:solidFill>
                  <a:srgbClr val="002060"/>
                </a:solidFill>
              </a:rPr>
              <a:t>Для </a:t>
            </a:r>
            <a:r>
              <a:rPr lang="ru-RU" altLang="ru-RU" sz="1400" dirty="0">
                <a:solidFill>
                  <a:srgbClr val="002060"/>
                </a:solidFill>
              </a:rPr>
              <a:t>устранения несоответствия более чем в 10 дней в каждый второй год между 23-м и 24-м днями </a:t>
            </a:r>
            <a:r>
              <a:rPr lang="ru-RU" altLang="ru-RU" sz="1400" dirty="0" err="1">
                <a:solidFill>
                  <a:srgbClr val="002060"/>
                </a:solidFill>
              </a:rPr>
              <a:t>Фебруариуса</a:t>
            </a:r>
            <a:r>
              <a:rPr lang="ru-RU" altLang="ru-RU" sz="1400" dirty="0">
                <a:solidFill>
                  <a:srgbClr val="002060"/>
                </a:solidFill>
              </a:rPr>
              <a:t> вставлялся дополнительный месяц </a:t>
            </a:r>
            <a:r>
              <a:rPr lang="ru-RU" altLang="ru-RU" sz="1400" dirty="0" err="1">
                <a:solidFill>
                  <a:srgbClr val="002060"/>
                </a:solidFill>
              </a:rPr>
              <a:t>Мерцедоний</a:t>
            </a:r>
            <a:r>
              <a:rPr lang="ru-RU" altLang="ru-RU" sz="1400" dirty="0">
                <a:solidFill>
                  <a:srgbClr val="002060"/>
                </a:solidFill>
              </a:rPr>
              <a:t>, содержавший попеременно 22 и 23 дня.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065963" y="3667125"/>
            <a:ext cx="2073275" cy="13858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1400" dirty="0">
                <a:solidFill>
                  <a:schemeClr val="bg1">
                    <a:lumMod val="50000"/>
                  </a:schemeClr>
                </a:solidFill>
              </a:rPr>
              <a:t>Самый древний из сохранившихся римских календарей, </a:t>
            </a:r>
            <a:r>
              <a:rPr lang="ru-RU" sz="1400" dirty="0" err="1">
                <a:solidFill>
                  <a:schemeClr val="bg1">
                    <a:lumMod val="50000"/>
                  </a:schemeClr>
                </a:solidFill>
              </a:rPr>
              <a:t>Fasti</a:t>
            </a:r>
            <a:r>
              <a:rPr lang="ru-RU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1400" dirty="0" err="1">
                <a:solidFill>
                  <a:schemeClr val="bg1">
                    <a:lumMod val="50000"/>
                  </a:schemeClr>
                </a:solidFill>
              </a:rPr>
              <a:t>Antiates</a:t>
            </a:r>
            <a:r>
              <a:rPr lang="ru-RU" sz="1400" dirty="0">
                <a:solidFill>
                  <a:schemeClr val="bg1">
                    <a:lumMod val="50000"/>
                  </a:schemeClr>
                </a:solidFill>
              </a:rPr>
              <a:t>. </a:t>
            </a:r>
          </a:p>
          <a:p>
            <a:pPr>
              <a:defRPr/>
            </a:pPr>
            <a:r>
              <a:rPr lang="ru-RU" sz="1400" dirty="0">
                <a:solidFill>
                  <a:schemeClr val="bg1">
                    <a:lumMod val="50000"/>
                  </a:schemeClr>
                </a:solidFill>
              </a:rPr>
              <a:t>84-55 </a:t>
            </a:r>
            <a:r>
              <a:rPr lang="ru-RU" sz="1400" dirty="0" err="1">
                <a:solidFill>
                  <a:schemeClr val="bg1">
                    <a:lumMod val="50000"/>
                  </a:schemeClr>
                </a:solidFill>
              </a:rPr>
              <a:t>гг</a:t>
            </a:r>
            <a:r>
              <a:rPr lang="ru-RU" sz="1400" dirty="0">
                <a:solidFill>
                  <a:schemeClr val="bg1">
                    <a:lumMod val="50000"/>
                  </a:schemeClr>
                </a:solidFill>
              </a:rPr>
              <a:t> до н.э. Репродукция.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2275" y="2060575"/>
            <a:ext cx="8231188" cy="308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Прямоугольник 5"/>
          <p:cNvSpPr>
            <a:spLocks noChangeArrowheads="1"/>
          </p:cNvSpPr>
          <p:nvPr/>
        </p:nvSpPr>
        <p:spPr bwMode="auto">
          <a:xfrm>
            <a:off x="827088" y="188913"/>
            <a:ext cx="7561262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/>
              <a:t>Со временем лунный календарь переставал удовлетворять потребности населения, так как земледельческие работы привязаны к смене сезонов, то есть движению Солнца. </a:t>
            </a:r>
          </a:p>
          <a:p>
            <a:pPr algn="ctr" eaLnBrk="1" hangingPunct="1"/>
            <a:r>
              <a:rPr lang="ru-RU" altLang="ru-RU"/>
              <a:t>Поэтому лунные календари заменялись </a:t>
            </a:r>
            <a:r>
              <a:rPr lang="ru-RU" altLang="ru-RU">
                <a:solidFill>
                  <a:srgbClr val="C00000"/>
                </a:solidFill>
              </a:rPr>
              <a:t>лунно-солнечными</a:t>
            </a:r>
            <a:r>
              <a:rPr lang="ru-RU" altLang="ru-RU"/>
              <a:t> или </a:t>
            </a:r>
            <a:r>
              <a:rPr lang="ru-RU" altLang="ru-RU">
                <a:solidFill>
                  <a:srgbClr val="C00000"/>
                </a:solidFill>
              </a:rPr>
              <a:t>солнечными календарями</a:t>
            </a:r>
            <a:r>
              <a:rPr lang="ru-RU" altLang="ru-RU"/>
              <a:t>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476375" y="5300663"/>
            <a:ext cx="5759450" cy="3397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 dirty="0">
                <a:solidFill>
                  <a:schemeClr val="bg1">
                    <a:lumMod val="50000"/>
                  </a:schemeClr>
                </a:solidFill>
              </a:rPr>
              <a:t>Лунно-солнечные календари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4"/>
          <p:cNvSpPr txBox="1">
            <a:spLocks noChangeArrowheads="1"/>
          </p:cNvSpPr>
          <p:nvPr/>
        </p:nvSpPr>
        <p:spPr bwMode="auto">
          <a:xfrm>
            <a:off x="0" y="306388"/>
            <a:ext cx="9144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/>
              <a:t>В солнечном календаре за основу берётся продолжительность </a:t>
            </a:r>
            <a:r>
              <a:rPr lang="ru-RU" altLang="ru-RU">
                <a:solidFill>
                  <a:srgbClr val="C00000"/>
                </a:solidFill>
              </a:rPr>
              <a:t>тропического года </a:t>
            </a:r>
            <a:r>
              <a:rPr lang="ru-RU" altLang="ru-RU"/>
              <a:t>- промежутка времени между двумя последовательными прохождениями центра Солнца через точку весеннего равноденствия.</a:t>
            </a:r>
          </a:p>
        </p:txBody>
      </p:sp>
      <p:sp>
        <p:nvSpPr>
          <p:cNvPr id="17411" name="TextBox 5"/>
          <p:cNvSpPr txBox="1">
            <a:spLocks noChangeArrowheads="1"/>
          </p:cNvSpPr>
          <p:nvPr/>
        </p:nvSpPr>
        <p:spPr bwMode="auto">
          <a:xfrm>
            <a:off x="142875" y="1230313"/>
            <a:ext cx="88582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/>
              <a:t>Тропический год составляет </a:t>
            </a:r>
            <a:r>
              <a:rPr lang="ru-RU" altLang="ru-RU">
                <a:solidFill>
                  <a:srgbClr val="C00000"/>
                </a:solidFill>
              </a:rPr>
              <a:t>365 суток 5 часов 48 минут 46,1 секунды</a:t>
            </a:r>
            <a:r>
              <a:rPr lang="ru-RU" altLang="ru-RU"/>
              <a:t>.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1204912" y="1772816"/>
            <a:ext cx="6734175" cy="4343400"/>
            <a:chOff x="1204912" y="1772816"/>
            <a:chExt cx="6734175" cy="4343400"/>
          </a:xfrm>
        </p:grpSpPr>
        <p:pic>
          <p:nvPicPr>
            <p:cNvPr id="17413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4912" y="1772816"/>
              <a:ext cx="6734175" cy="434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Прямоугольник 1"/>
            <p:cNvSpPr/>
            <p:nvPr/>
          </p:nvSpPr>
          <p:spPr>
            <a:xfrm>
              <a:off x="6876256" y="5877272"/>
              <a:ext cx="1062831" cy="2389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4"/>
          <p:cNvSpPr txBox="1">
            <a:spLocks noChangeArrowheads="1"/>
          </p:cNvSpPr>
          <p:nvPr/>
        </p:nvSpPr>
        <p:spPr bwMode="auto">
          <a:xfrm>
            <a:off x="0" y="188913"/>
            <a:ext cx="9144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/>
              <a:t>В Древнем Египте в </a:t>
            </a:r>
            <a:r>
              <a:rPr lang="en-US" altLang="ru-RU"/>
              <a:t>V</a:t>
            </a:r>
            <a:r>
              <a:rPr lang="ru-RU" altLang="ru-RU"/>
              <a:t> тысячелетии до н.э. был введён календарь, который состоял из 12 месяцев по 30 дней в каждом и дополнительных 5 дней в конце года.</a:t>
            </a:r>
          </a:p>
        </p:txBody>
      </p:sp>
      <p:sp>
        <p:nvSpPr>
          <p:cNvPr id="18435" name="TextBox 5"/>
          <p:cNvSpPr txBox="1">
            <a:spLocks noChangeArrowheads="1"/>
          </p:cNvSpPr>
          <p:nvPr/>
        </p:nvSpPr>
        <p:spPr bwMode="auto">
          <a:xfrm>
            <a:off x="107950" y="836613"/>
            <a:ext cx="89281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Такой календарь давал ежегодно отставание в 0,25 суток, или 1 год за 1460 лет.</a:t>
            </a:r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801813" y="1341438"/>
            <a:ext cx="5540375" cy="532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4"/>
          <p:cNvSpPr txBox="1">
            <a:spLocks noChangeArrowheads="1"/>
          </p:cNvSpPr>
          <p:nvPr/>
        </p:nvSpPr>
        <p:spPr bwMode="auto">
          <a:xfrm>
            <a:off x="287338" y="188913"/>
            <a:ext cx="8640762" cy="183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>
                <a:solidFill>
                  <a:srgbClr val="C00000"/>
                </a:solidFill>
              </a:rPr>
              <a:t>Юлианский календарь </a:t>
            </a:r>
            <a:r>
              <a:rPr lang="ru-RU" altLang="ru-RU"/>
              <a:t>- непосредственный предшественник современного - разработан в Древнем Риме по поручению Юлия Цезаря в 45 году до н.э.</a:t>
            </a:r>
          </a:p>
          <a:p>
            <a:pPr algn="ctr" eaLnBrk="1" hangingPunct="1"/>
            <a:r>
              <a:rPr lang="ru-RU" altLang="ru-RU"/>
              <a:t>В юлианском календаре каждые четыре последовательных года состоят </a:t>
            </a:r>
          </a:p>
          <a:p>
            <a:pPr algn="ctr" eaLnBrk="1" hangingPunct="1"/>
            <a:r>
              <a:rPr lang="ru-RU" altLang="ru-RU"/>
              <a:t>из трех по 365 дней и одного </a:t>
            </a:r>
            <a:r>
              <a:rPr lang="ru-RU" altLang="ru-RU">
                <a:solidFill>
                  <a:srgbClr val="C00000"/>
                </a:solidFill>
              </a:rPr>
              <a:t>високосного</a:t>
            </a:r>
            <a:r>
              <a:rPr lang="ru-RU" altLang="ru-RU"/>
              <a:t> в 366 дней.</a:t>
            </a:r>
            <a:r>
              <a:rPr lang="ru-RU" altLang="ru-RU">
                <a:solidFill>
                  <a:srgbClr val="C00000"/>
                </a:solidFill>
              </a:rPr>
              <a:t> </a:t>
            </a:r>
          </a:p>
          <a:p>
            <a:pPr algn="ctr" eaLnBrk="1" hangingPunct="1">
              <a:spcBef>
                <a:spcPts val="600"/>
              </a:spcBef>
            </a:pPr>
            <a:r>
              <a:rPr lang="ru-RU" altLang="ru-RU"/>
              <a:t>Год юлианского счисления длиннее тропического года на 11 минут 14 секунд, что давало ошибку в 1 сутки за 128 лет, или 3 суток примерно за 400 лет.</a:t>
            </a: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21038" y="2278063"/>
            <a:ext cx="5762625" cy="425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7338" y="2311400"/>
            <a:ext cx="2860675" cy="378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4"/>
          <p:cNvSpPr txBox="1">
            <a:spLocks noChangeArrowheads="1"/>
          </p:cNvSpPr>
          <p:nvPr/>
        </p:nvSpPr>
        <p:spPr bwMode="auto">
          <a:xfrm>
            <a:off x="287338" y="188913"/>
            <a:ext cx="8532812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ts val="600"/>
              </a:spcBef>
            </a:pPr>
            <a:r>
              <a:rPr lang="ru-RU" altLang="ru-RU" dirty="0"/>
              <a:t>Юлианский календарь был принят в качестве христианского в 325 г. н.э., </a:t>
            </a:r>
          </a:p>
          <a:p>
            <a:pPr algn="ctr" eaLnBrk="1" hangingPunct="1"/>
            <a:r>
              <a:rPr lang="ru-RU" altLang="ru-RU" dirty="0"/>
              <a:t>и ко второй половине </a:t>
            </a:r>
            <a:r>
              <a:rPr lang="en-US" altLang="ru-RU" dirty="0"/>
              <a:t>XVI</a:t>
            </a:r>
            <a:r>
              <a:rPr lang="ru-RU" altLang="ru-RU" dirty="0"/>
              <a:t> в. расхождение достигло уже 10 суток.</a:t>
            </a:r>
          </a:p>
          <a:p>
            <a:pPr algn="ctr" eaLnBrk="1" hangingPunct="1">
              <a:spcBef>
                <a:spcPts val="600"/>
              </a:spcBef>
            </a:pPr>
            <a:r>
              <a:rPr lang="ru-RU" altLang="ru-RU" dirty="0"/>
              <a:t>Для исправления расхождения папа римский Григорий </a:t>
            </a:r>
            <a:r>
              <a:rPr lang="en-US" altLang="ru-RU" dirty="0"/>
              <a:t>XIII</a:t>
            </a:r>
            <a:r>
              <a:rPr lang="ru-RU" altLang="ru-RU" dirty="0"/>
              <a:t> в 1582 г. ввёл </a:t>
            </a:r>
            <a:r>
              <a:rPr lang="ru-RU" altLang="ru-RU" dirty="0">
                <a:solidFill>
                  <a:srgbClr val="C00000"/>
                </a:solidFill>
              </a:rPr>
              <a:t>новый стиль</a:t>
            </a:r>
            <a:r>
              <a:rPr lang="ru-RU" altLang="ru-RU" dirty="0"/>
              <a:t>, календарь, названный по его имени </a:t>
            </a:r>
            <a:r>
              <a:rPr lang="ru-RU" altLang="ru-RU" dirty="0">
                <a:solidFill>
                  <a:srgbClr val="C00000"/>
                </a:solidFill>
              </a:rPr>
              <a:t>григорианским.</a:t>
            </a:r>
            <a:endParaRPr lang="ru-RU" altLang="ru-RU" dirty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54288" y="1616075"/>
            <a:ext cx="4000500" cy="486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258888" y="2097088"/>
            <a:ext cx="6624637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4400" dirty="0" smtClean="0">
                <a:solidFill>
                  <a:srgbClr val="C00000"/>
                </a:solidFill>
                <a:latin typeface="+mn-lt"/>
              </a:rPr>
              <a:t>Точное время </a:t>
            </a:r>
          </a:p>
          <a:p>
            <a:pPr algn="ctr" eaLnBrk="1" hangingPunct="1">
              <a:defRPr/>
            </a:pPr>
            <a:r>
              <a:rPr lang="ru-RU" altLang="ru-RU" sz="4400" dirty="0" smtClean="0">
                <a:solidFill>
                  <a:srgbClr val="C00000"/>
                </a:solidFill>
                <a:latin typeface="+mn-lt"/>
              </a:rPr>
              <a:t>и определение географической долготы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4"/>
          <p:cNvSpPr txBox="1">
            <a:spLocks noChangeArrowheads="1"/>
          </p:cNvSpPr>
          <p:nvPr/>
        </p:nvSpPr>
        <p:spPr bwMode="auto">
          <a:xfrm>
            <a:off x="287338" y="188913"/>
            <a:ext cx="85328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ts val="600"/>
              </a:spcBef>
            </a:pPr>
            <a:r>
              <a:rPr lang="ru-RU" altLang="ru-RU" dirty="0"/>
              <a:t>Было решено каждые 400 лет выбрасывать из счёта 3 суток путём сокращения високосных лет.  Високосными считались только годы столетий, у которых число столетий делится на 4 без </a:t>
            </a:r>
            <a:r>
              <a:rPr lang="ru-RU" altLang="ru-RU" dirty="0" smtClean="0"/>
              <a:t>остатка:</a:t>
            </a:r>
            <a:endParaRPr lang="ru-RU" altLang="ru-RU" dirty="0"/>
          </a:p>
          <a:p>
            <a:pPr algn="ctr" eaLnBrk="1" hangingPunct="1"/>
            <a:r>
              <a:rPr lang="ru-RU" altLang="ru-RU" dirty="0">
                <a:solidFill>
                  <a:srgbClr val="C00000"/>
                </a:solidFill>
              </a:rPr>
              <a:t>16</a:t>
            </a:r>
            <a:r>
              <a:rPr lang="ru-RU" altLang="ru-RU" dirty="0"/>
              <a:t>00 и </a:t>
            </a:r>
            <a:r>
              <a:rPr lang="ru-RU" altLang="ru-RU" dirty="0">
                <a:solidFill>
                  <a:srgbClr val="C00000"/>
                </a:solidFill>
              </a:rPr>
              <a:t>20</a:t>
            </a:r>
            <a:r>
              <a:rPr lang="ru-RU" altLang="ru-RU" dirty="0"/>
              <a:t>00 – високосные годы, а </a:t>
            </a:r>
            <a:r>
              <a:rPr lang="ru-RU" altLang="ru-RU" dirty="0">
                <a:solidFill>
                  <a:srgbClr val="C00000"/>
                </a:solidFill>
              </a:rPr>
              <a:t>17</a:t>
            </a:r>
            <a:r>
              <a:rPr lang="ru-RU" altLang="ru-RU" dirty="0"/>
              <a:t>00, </a:t>
            </a:r>
            <a:r>
              <a:rPr lang="ru-RU" altLang="ru-RU" dirty="0">
                <a:solidFill>
                  <a:srgbClr val="C00000"/>
                </a:solidFill>
              </a:rPr>
              <a:t>18</a:t>
            </a:r>
            <a:r>
              <a:rPr lang="ru-RU" altLang="ru-RU" dirty="0"/>
              <a:t>00 и </a:t>
            </a:r>
            <a:r>
              <a:rPr lang="ru-RU" altLang="ru-RU" dirty="0">
                <a:solidFill>
                  <a:srgbClr val="C00000"/>
                </a:solidFill>
              </a:rPr>
              <a:t>19</a:t>
            </a:r>
            <a:r>
              <a:rPr lang="ru-RU" altLang="ru-RU" dirty="0"/>
              <a:t>00 – простые.</a:t>
            </a: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87450" y="1552575"/>
            <a:ext cx="6913563" cy="492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4"/>
          <p:cNvSpPr txBox="1">
            <a:spLocks noChangeArrowheads="1"/>
          </p:cNvSpPr>
          <p:nvPr/>
        </p:nvSpPr>
        <p:spPr bwMode="auto">
          <a:xfrm>
            <a:off x="0" y="188913"/>
            <a:ext cx="9144000" cy="1000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ts val="600"/>
              </a:spcBef>
            </a:pPr>
            <a:r>
              <a:rPr lang="ru-RU" altLang="ru-RU" dirty="0">
                <a:solidFill>
                  <a:srgbClr val="C00000"/>
                </a:solidFill>
              </a:rPr>
              <a:t>В России новый стиль был введен с 1 февраля 1918 г.</a:t>
            </a:r>
          </a:p>
          <a:p>
            <a:pPr algn="ctr" eaLnBrk="1" hangingPunct="1">
              <a:spcBef>
                <a:spcPts val="600"/>
              </a:spcBef>
            </a:pPr>
            <a:r>
              <a:rPr lang="ru-RU" altLang="ru-RU" dirty="0"/>
              <a:t>К этому времени между новым и старым стилем накопилась разница в 13 дней.</a:t>
            </a:r>
          </a:p>
          <a:p>
            <a:pPr algn="ctr" eaLnBrk="1" hangingPunct="1">
              <a:spcBef>
                <a:spcPts val="0"/>
              </a:spcBef>
            </a:pPr>
            <a:r>
              <a:rPr lang="ru-RU" altLang="ru-RU" dirty="0"/>
              <a:t>Эта разница сохранится до 2100 г.</a:t>
            </a:r>
          </a:p>
        </p:txBody>
      </p:sp>
      <p:pic>
        <p:nvPicPr>
          <p:cNvPr id="2253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850" y="1479550"/>
            <a:ext cx="6096000" cy="290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940425" y="3068638"/>
            <a:ext cx="2922588" cy="366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9702" y="260648"/>
            <a:ext cx="8208912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Нумерация лет и по новому, и по старому стилю ведётся от года Рождества Христова, наступления новой эры.</a:t>
            </a:r>
          </a:p>
          <a:p>
            <a:pPr algn="ctr">
              <a:spcBef>
                <a:spcPts val="600"/>
              </a:spcBef>
            </a:pPr>
            <a:r>
              <a:rPr lang="ru-RU" dirty="0" smtClean="0"/>
              <a:t>В России новая эра была введена указом Петра </a:t>
            </a:r>
            <a:r>
              <a:rPr lang="en-US" dirty="0" smtClean="0"/>
              <a:t>I</a:t>
            </a:r>
            <a:r>
              <a:rPr lang="ru-RU" dirty="0" smtClean="0"/>
              <a:t>, согласно которому </a:t>
            </a:r>
          </a:p>
          <a:p>
            <a:pPr algn="ctr">
              <a:spcBef>
                <a:spcPts val="0"/>
              </a:spcBef>
            </a:pPr>
            <a:r>
              <a:rPr lang="ru-RU" dirty="0" smtClean="0"/>
              <a:t>после 31 декабря 7208 г. «от сотворения мира»</a:t>
            </a:r>
          </a:p>
          <a:p>
            <a:pPr algn="ctr">
              <a:spcBef>
                <a:spcPts val="0"/>
              </a:spcBef>
            </a:pPr>
            <a:r>
              <a:rPr lang="ru-RU" dirty="0" smtClean="0"/>
              <a:t> наступило 1 января 1700 г. от Рождества Христова.</a:t>
            </a:r>
            <a:endParaRPr lang="ru-RU" dirty="0"/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07504" y="1988840"/>
            <a:ext cx="2856918" cy="2272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983192" y="1957033"/>
            <a:ext cx="6031104" cy="4784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Прямоугольник 11"/>
          <p:cNvSpPr>
            <a:spLocks noChangeArrowheads="1"/>
          </p:cNvSpPr>
          <p:nvPr/>
        </p:nvSpPr>
        <p:spPr bwMode="auto">
          <a:xfrm>
            <a:off x="179388" y="273050"/>
            <a:ext cx="8928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>
                <a:solidFill>
                  <a:srgbClr val="C00000"/>
                </a:solidFill>
                <a:latin typeface="Arial" charset="0"/>
              </a:rPr>
              <a:t>Вопросы (</a:t>
            </a:r>
            <a:r>
              <a:rPr lang="ru-RU" altLang="ru-RU" sz="2400" dirty="0" smtClean="0">
                <a:solidFill>
                  <a:srgbClr val="C00000"/>
                </a:solidFill>
                <a:latin typeface="Arial" charset="0"/>
              </a:rPr>
              <a:t>с.47)</a:t>
            </a:r>
            <a:endParaRPr lang="ru-RU" altLang="ru-RU" sz="2400" dirty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26627" name="TextBox 23"/>
          <p:cNvSpPr txBox="1">
            <a:spLocks noChangeArrowheads="1"/>
          </p:cNvSpPr>
          <p:nvPr/>
        </p:nvSpPr>
        <p:spPr bwMode="auto">
          <a:xfrm>
            <a:off x="467544" y="1341438"/>
            <a:ext cx="8280920" cy="3739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800"/>
              </a:spcAft>
              <a:buFontTx/>
              <a:buNone/>
            </a:pPr>
            <a:r>
              <a:rPr lang="ru-RU" altLang="ru-RU" sz="2400" dirty="0" smtClean="0">
                <a:latin typeface="Arial" charset="0"/>
              </a:rPr>
              <a:t>1. Чем объясняется введение поясной системы счета времени? </a:t>
            </a:r>
          </a:p>
          <a:p>
            <a:pPr eaLnBrk="1" hangingPunct="1">
              <a:spcBef>
                <a:spcPct val="0"/>
              </a:spcBef>
              <a:spcAft>
                <a:spcPts val="1800"/>
              </a:spcAft>
              <a:buFontTx/>
              <a:buNone/>
            </a:pPr>
            <a:r>
              <a:rPr lang="ru-RU" altLang="ru-RU" sz="2400" dirty="0" smtClean="0">
                <a:latin typeface="Arial" charset="0"/>
              </a:rPr>
              <a:t>2. Почему в качестве единицы времени используется атомная секунда? </a:t>
            </a:r>
          </a:p>
          <a:p>
            <a:pPr eaLnBrk="1" hangingPunct="1">
              <a:spcBef>
                <a:spcPct val="0"/>
              </a:spcBef>
              <a:spcAft>
                <a:spcPts val="1800"/>
              </a:spcAft>
              <a:buFontTx/>
              <a:buNone/>
            </a:pPr>
            <a:r>
              <a:rPr lang="ru-RU" altLang="ru-RU" sz="2400" dirty="0" smtClean="0">
                <a:latin typeface="Arial" charset="0"/>
              </a:rPr>
              <a:t>3. В чем заключаются трудности составления точного календаря? </a:t>
            </a:r>
          </a:p>
          <a:p>
            <a:pPr eaLnBrk="1" hangingPunct="1">
              <a:spcBef>
                <a:spcPct val="0"/>
              </a:spcBef>
              <a:spcAft>
                <a:spcPts val="1800"/>
              </a:spcAft>
              <a:buFontTx/>
              <a:buNone/>
            </a:pPr>
            <a:r>
              <a:rPr lang="ru-RU" altLang="ru-RU" sz="2400" dirty="0" smtClean="0">
                <a:latin typeface="Arial" charset="0"/>
              </a:rPr>
              <a:t>4. Чем отличается счет високосных лет по старому и новому стилю?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Прямоугольник 11"/>
          <p:cNvSpPr>
            <a:spLocks noChangeArrowheads="1"/>
          </p:cNvSpPr>
          <p:nvPr/>
        </p:nvSpPr>
        <p:spPr bwMode="auto">
          <a:xfrm>
            <a:off x="179388" y="273050"/>
            <a:ext cx="8928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>
                <a:solidFill>
                  <a:srgbClr val="C00000"/>
                </a:solidFill>
                <a:latin typeface="Arial" charset="0"/>
              </a:rPr>
              <a:t>Домашнее задание</a:t>
            </a:r>
          </a:p>
        </p:txBody>
      </p:sp>
      <p:sp>
        <p:nvSpPr>
          <p:cNvPr id="27651" name="TextBox 5"/>
          <p:cNvSpPr txBox="1">
            <a:spLocks noChangeArrowheads="1"/>
          </p:cNvSpPr>
          <p:nvPr/>
        </p:nvSpPr>
        <p:spPr bwMode="auto">
          <a:xfrm>
            <a:off x="827584" y="981075"/>
            <a:ext cx="7488832" cy="3016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ru-RU" altLang="ru-RU" sz="2400" dirty="0">
                <a:latin typeface="Arial" charset="0"/>
              </a:rPr>
              <a:t>1) § </a:t>
            </a:r>
            <a:r>
              <a:rPr lang="ru-RU" altLang="ru-RU" sz="2400" dirty="0" smtClean="0">
                <a:latin typeface="Arial" charset="0"/>
              </a:rPr>
              <a:t>9. </a:t>
            </a:r>
            <a:endParaRPr lang="ru-RU" altLang="ru-RU" sz="2400" dirty="0">
              <a:latin typeface="Arial" charset="0"/>
            </a:endParaRP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ru-RU" altLang="ru-RU" sz="2400" dirty="0">
                <a:latin typeface="Arial" charset="0"/>
              </a:rPr>
              <a:t>2) Упражнение </a:t>
            </a:r>
            <a:r>
              <a:rPr lang="ru-RU" altLang="ru-RU" sz="2400" dirty="0" smtClean="0">
                <a:latin typeface="Arial" charset="0"/>
              </a:rPr>
              <a:t>8 </a:t>
            </a:r>
            <a:r>
              <a:rPr lang="ru-RU" altLang="ru-RU" sz="2400" dirty="0">
                <a:latin typeface="Arial" charset="0"/>
              </a:rPr>
              <a:t>(с. </a:t>
            </a:r>
            <a:r>
              <a:rPr lang="ru-RU" altLang="ru-RU" sz="2400" dirty="0" smtClean="0">
                <a:latin typeface="Arial" charset="0"/>
              </a:rPr>
              <a:t>47):</a:t>
            </a:r>
            <a:endParaRPr lang="ru-RU" altLang="ru-RU" sz="2400" dirty="0">
              <a:latin typeface="Arial" charset="0"/>
            </a:endParaRP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ru-RU" altLang="ru-RU" sz="1400" i="1" dirty="0">
                <a:solidFill>
                  <a:srgbClr val="002060"/>
                </a:solidFill>
                <a:latin typeface="Arial" charset="0"/>
              </a:rPr>
              <a:t>    </a:t>
            </a:r>
            <a:r>
              <a:rPr lang="ru-RU" altLang="ru-RU" sz="1400" i="1" dirty="0" smtClean="0">
                <a:solidFill>
                  <a:srgbClr val="002060"/>
                </a:solidFill>
                <a:latin typeface="Arial" charset="0"/>
              </a:rPr>
              <a:t>1. На какую величину отличается время на ваших часах от всемирного времени? </a:t>
            </a:r>
          </a:p>
          <a:p>
            <a:pPr eaLnBrk="1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ru-RU" altLang="ru-RU" sz="1400" i="1" dirty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ru-RU" altLang="ru-RU" sz="1400" i="1" dirty="0" smtClean="0">
                <a:solidFill>
                  <a:srgbClr val="002060"/>
                </a:solidFill>
                <a:latin typeface="Arial" charset="0"/>
              </a:rPr>
              <a:t>   2. Определите по карте географическую долготу вашей школы. </a:t>
            </a:r>
          </a:p>
          <a:p>
            <a:pPr eaLnBrk="1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ru-RU" altLang="ru-RU" sz="1400" i="1" dirty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ru-RU" altLang="ru-RU" sz="1400" i="1" dirty="0" smtClean="0">
                <a:solidFill>
                  <a:srgbClr val="002060"/>
                </a:solidFill>
                <a:latin typeface="Arial" charset="0"/>
              </a:rPr>
              <a:t>       Вычислите местное время для этой долготы. </a:t>
            </a:r>
          </a:p>
          <a:p>
            <a:pPr eaLnBrk="1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ru-RU" altLang="ru-RU" sz="1400" i="1" dirty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ru-RU" altLang="ru-RU" sz="1400" i="1" dirty="0" smtClean="0">
                <a:solidFill>
                  <a:srgbClr val="002060"/>
                </a:solidFill>
                <a:latin typeface="Arial" charset="0"/>
              </a:rPr>
              <a:t>       На сколько оно отличается от времени, по которому вы живете?  </a:t>
            </a:r>
          </a:p>
          <a:p>
            <a:pPr eaLnBrk="1" hangingPunct="1">
              <a:spcBef>
                <a:spcPts val="600"/>
              </a:spcBef>
              <a:spcAft>
                <a:spcPts val="0"/>
              </a:spcAft>
              <a:buFontTx/>
              <a:buNone/>
            </a:pPr>
            <a:r>
              <a:rPr lang="ru-RU" altLang="ru-RU" sz="1400" i="1" dirty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ru-RU" altLang="ru-RU" sz="1400" i="1" dirty="0" smtClean="0">
                <a:solidFill>
                  <a:srgbClr val="002060"/>
                </a:solidFill>
                <a:latin typeface="Arial" charset="0"/>
              </a:rPr>
              <a:t>    3. Дата рождения Исаака Ньютона по новому стилю – 4 января 1643 г. 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ru-RU" altLang="ru-RU" sz="1400" i="1" dirty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ru-RU" altLang="ru-RU" sz="1400" i="1" dirty="0" smtClean="0">
                <a:solidFill>
                  <a:srgbClr val="002060"/>
                </a:solidFill>
                <a:latin typeface="Arial" charset="0"/>
              </a:rPr>
              <a:t>        Какова дата его рождения по старому стилю?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ru-RU" altLang="ru-RU" sz="1400" i="1" dirty="0" smtClean="0">
                <a:solidFill>
                  <a:srgbClr val="002060"/>
                </a:solidFill>
                <a:latin typeface="Arial" charset="0"/>
              </a:rPr>
              <a:t>. </a:t>
            </a:r>
            <a:endParaRPr lang="ru-RU" altLang="ru-RU" sz="1400" i="1" dirty="0">
              <a:solidFill>
                <a:srgbClr val="00206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endParaRPr lang="ru-RU" altLang="ru-RU" sz="1400" i="1" dirty="0">
              <a:solidFill>
                <a:srgbClr val="00206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Прямоугольник 3"/>
          <p:cNvSpPr>
            <a:spLocks noChangeArrowheads="1"/>
          </p:cNvSpPr>
          <p:nvPr/>
        </p:nvSpPr>
        <p:spPr bwMode="auto">
          <a:xfrm>
            <a:off x="122238" y="188913"/>
            <a:ext cx="8928100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42875" indent="-1428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ru-RU" altLang="ru-RU" sz="1000" dirty="0">
                <a:latin typeface="Arial" charset="0"/>
              </a:rPr>
              <a:t>Воронцов-Вельяминов Б.А. Астрономия. Базовый уровень. 11 </a:t>
            </a:r>
            <a:r>
              <a:rPr lang="ru-RU" altLang="ru-RU" sz="1000" dirty="0" err="1">
                <a:latin typeface="Arial" charset="0"/>
              </a:rPr>
              <a:t>кл</a:t>
            </a:r>
            <a:r>
              <a:rPr lang="ru-RU" altLang="ru-RU" sz="1000" dirty="0">
                <a:latin typeface="Arial" charset="0"/>
              </a:rPr>
              <a:t>.  : учебник/ Б.А. Воронцов-Вельяминов, </a:t>
            </a:r>
            <a:r>
              <a:rPr lang="ru-RU" altLang="ru-RU" sz="1000" dirty="0" err="1">
                <a:latin typeface="Arial" charset="0"/>
              </a:rPr>
              <a:t>Е.К.Страут</a:t>
            </a:r>
            <a:r>
              <a:rPr lang="ru-RU" altLang="ru-RU" sz="1000" dirty="0">
                <a:latin typeface="Arial" charset="0"/>
              </a:rPr>
              <a:t>.  - М.: Дрофа, 2013. – 238с</a:t>
            </a: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</a:rPr>
              <a:t>CD</a:t>
            </a:r>
            <a:r>
              <a:rPr lang="ru-RU" altLang="ru-RU" sz="1000" dirty="0">
                <a:latin typeface="Arial" charset="0"/>
              </a:rPr>
              <a:t>-</a:t>
            </a:r>
            <a:r>
              <a:rPr lang="en-US" altLang="ru-RU" sz="1000" dirty="0">
                <a:latin typeface="Arial" charset="0"/>
              </a:rPr>
              <a:t>ROM </a:t>
            </a:r>
            <a:r>
              <a:rPr lang="ru-RU" altLang="ru-RU" sz="1000" dirty="0">
                <a:latin typeface="Arial" charset="0"/>
              </a:rPr>
              <a:t>«Библиотека электронных наглядных пособий «Астрономия, 9-10 классы». ООО «</a:t>
            </a:r>
            <a:r>
              <a:rPr lang="ru-RU" altLang="ru-RU" sz="1000" dirty="0" err="1">
                <a:latin typeface="Arial" charset="0"/>
              </a:rPr>
              <a:t>Физикон</a:t>
            </a:r>
            <a:r>
              <a:rPr lang="ru-RU" altLang="ru-RU" sz="1000" dirty="0">
                <a:latin typeface="Arial" charset="0"/>
              </a:rPr>
              <a:t>». 2003</a:t>
            </a: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2"/>
              </a:rPr>
              <a:t>http://progorodsamara.ru/userfiles/picoriginal/img-20140424151629-523.jpg</a:t>
            </a:r>
            <a:r>
              <a:rPr lang="ru-RU" altLang="ru-RU" sz="1000" dirty="0">
                <a:latin typeface="Arial" charset="0"/>
              </a:rPr>
              <a:t> </a:t>
            </a: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3"/>
              </a:rPr>
              <a:t>https://geographyofrussia.com/wp-content/uploads/2015/09/10665328261-640x416.jpg</a:t>
            </a:r>
            <a:r>
              <a:rPr lang="ru-RU" altLang="ru-RU" sz="1000" dirty="0">
                <a:latin typeface="Arial" charset="0"/>
              </a:rPr>
              <a:t> </a:t>
            </a: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4"/>
              </a:rPr>
              <a:t>http://files.vm.ru/photo/vecherka/2013/08/doc6blsco46vpd1gptg578l_1600_3200.jpg</a:t>
            </a:r>
            <a:endParaRPr lang="ru-RU" altLang="ru-RU" sz="1000" dirty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5"/>
              </a:rPr>
              <a:t>http://www.cpv.ru/modules/news/images/topics/b245aef2-6c86-1cd2.jpg</a:t>
            </a:r>
            <a:r>
              <a:rPr lang="ru-RU" altLang="ru-RU" sz="1000" dirty="0">
                <a:latin typeface="Arial" charset="0"/>
              </a:rPr>
              <a:t> </a:t>
            </a: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6"/>
              </a:rPr>
              <a:t>http://voshod-solnca.ru/media/2015-03-29/cp4.jpg</a:t>
            </a:r>
            <a:endParaRPr lang="ru-RU" altLang="ru-RU" sz="1000" dirty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7"/>
              </a:rPr>
              <a:t>https://sayanogorsk.info/attach/id/14808/time_zone.png</a:t>
            </a:r>
            <a:endParaRPr lang="ru-RU" altLang="ru-RU" sz="1000" dirty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8"/>
              </a:rPr>
              <a:t>http://world-time-zones.ru/wtz-russia-2016.jpg</a:t>
            </a:r>
            <a:endParaRPr lang="en-US" altLang="ru-RU" sz="1000" dirty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9"/>
              </a:rPr>
              <a:t>http://onthisspot.ca/images/unesco/greenwich/primemeridian.jpg</a:t>
            </a:r>
            <a:endParaRPr lang="en-US" altLang="ru-RU" sz="1000" dirty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10"/>
              </a:rPr>
              <a:t>http://new.go-uk.com.ua/public/userfiles/045beff1e2.jpg</a:t>
            </a:r>
            <a:endParaRPr lang="en-US" altLang="ru-RU" sz="1000" dirty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11"/>
              </a:rPr>
              <a:t>http://www.vesti.ru/doc.html?id=1103244&amp;cid=2161#</a:t>
            </a:r>
            <a:endParaRPr lang="en-US" altLang="ru-RU" sz="1000" dirty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12"/>
              </a:rPr>
              <a:t>https://</a:t>
            </a:r>
            <a:r>
              <a:rPr lang="en-US" altLang="ru-RU" sz="1000" dirty="0" smtClean="0">
                <a:latin typeface="Arial" charset="0"/>
                <a:hlinkClick r:id="rId12"/>
              </a:rPr>
              <a:t>snob.ru/indoc/attachments/snob2/25/7e/257ef177d9bbc0bcfb9fdc839513d71a5b8be346ff691cb0512a0775796764ae.jpg</a:t>
            </a:r>
            <a:endParaRPr lang="ru-RU" altLang="ru-RU" sz="1000" dirty="0" smtClean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 smtClean="0">
                <a:latin typeface="Arial" charset="0"/>
                <a:hlinkClick r:id="rId13"/>
              </a:rPr>
              <a:t>https</a:t>
            </a:r>
            <a:r>
              <a:rPr lang="en-US" altLang="ru-RU" sz="1000" dirty="0">
                <a:latin typeface="Arial" charset="0"/>
                <a:hlinkClick r:id="rId13"/>
              </a:rPr>
              <a:t>://</a:t>
            </a:r>
            <a:r>
              <a:rPr lang="en-US" altLang="ru-RU" sz="1000" dirty="0" smtClean="0">
                <a:latin typeface="Arial" charset="0"/>
                <a:hlinkClick r:id="rId13"/>
              </a:rPr>
              <a:t>upload.wikimedia.org/wikipedia/commons/thumb/d/dhttp://</a:t>
            </a:r>
            <a:r>
              <a:rPr lang="ru-RU" altLang="ru-RU" sz="1000" dirty="0" err="1" smtClean="0">
                <a:latin typeface="Arial" charset="0"/>
                <a:hlinkClick r:id="rId13"/>
              </a:rPr>
              <a:t>супертинейджеры.рф</a:t>
            </a:r>
            <a:r>
              <a:rPr lang="ru-RU" altLang="ru-RU" sz="1000" dirty="0" smtClean="0">
                <a:latin typeface="Arial" charset="0"/>
                <a:hlinkClick r:id="rId13"/>
              </a:rPr>
              <a:t>/</a:t>
            </a:r>
            <a:r>
              <a:rPr lang="en-US" altLang="ru-RU" sz="1000" dirty="0" smtClean="0">
                <a:latin typeface="Arial" charset="0"/>
                <a:hlinkClick r:id="rId13"/>
              </a:rPr>
              <a:t>Kirill/166/i_198.jpg5/Calendario_egizio.jpg/300px-Calendario_egizio.jpg</a:t>
            </a:r>
            <a:endParaRPr lang="ru-RU" altLang="ru-RU" sz="1000" dirty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14"/>
              </a:rPr>
              <a:t>https://upload.wikimedia.org/wikipedia/commons/thumb/d/d6/Maya_Calendar_by_Matthew_Bisanz.JPG/300px-Maya_Calendar_by_Matthew_Bisanz.JPG</a:t>
            </a:r>
            <a:endParaRPr lang="ru-RU" altLang="ru-RU" sz="1000" dirty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15"/>
              </a:rPr>
              <a:t>https://upload.wikimedia.org/wikipedia/commons/thumb/b/b6/Russian_Moon_calendar%2C_17th_century.jpg/330px-Russian_Moon_calendar%2C_17th_century.jpg</a:t>
            </a:r>
            <a:endParaRPr lang="ru-RU" altLang="ru-RU" sz="1000" dirty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16"/>
              </a:rPr>
              <a:t>http://janto.ru/repository/006/img/202.jpg</a:t>
            </a:r>
            <a:endParaRPr lang="ru-RU" altLang="ru-RU" sz="1000" dirty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17"/>
              </a:rPr>
              <a:t>http://eternal-city.ru/wp-content/uploads/2017/05/kalendar-1309x870.jpg</a:t>
            </a:r>
            <a:endParaRPr lang="ru-RU" altLang="ru-RU" sz="1000" dirty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18"/>
              </a:rPr>
              <a:t>http://www.abc-people.com/typework/history/hist13-1.jpg</a:t>
            </a:r>
            <a:endParaRPr lang="ru-RU" altLang="ru-RU" sz="1000" dirty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19"/>
              </a:rPr>
              <a:t>https://www.kamzakrasou.sk/ckfinder/userfiles/images/HOROSKOPY/Egyptsky/egyptsky-kalendar.jpg</a:t>
            </a:r>
            <a:endParaRPr lang="ru-RU" altLang="ru-RU" sz="1000" dirty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20"/>
              </a:rPr>
              <a:t>http://www.topteny.com/wp-content/uploads/2017/03/Soviet-Revolutionary-Calendar-1024x747.jpg</a:t>
            </a:r>
            <a:endParaRPr lang="ru-RU" altLang="ru-RU" sz="1000" dirty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21"/>
              </a:rPr>
              <a:t>http://spb.media/sites/default/files/styles/text/public/1700_ab.jpg?itok=bBfkMtl9</a:t>
            </a:r>
            <a:endParaRPr lang="ru-RU" altLang="ru-RU" sz="1000" dirty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22"/>
              </a:rPr>
              <a:t>http://samlib.doll.in.ua/img/i/iwan_w_a/monino/m28.jpg</a:t>
            </a:r>
            <a:endParaRPr lang="ru-RU" altLang="ru-RU" sz="1000" dirty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23"/>
              </a:rPr>
              <a:t>http://images.fineartamerica.com/images-medium-large-5/roman-julian-calendar-granger.jpg</a:t>
            </a:r>
            <a:endParaRPr lang="ru-RU" altLang="ru-RU" sz="1000" dirty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24"/>
              </a:rPr>
              <a:t>http://www.alonghisway.com/tl_files/Fotos/Kalender.png</a:t>
            </a:r>
            <a:endParaRPr lang="ru-RU" altLang="ru-RU" sz="1000" dirty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25"/>
              </a:rPr>
              <a:t>http://www.blagobor.by/sites/default/files/calendar.jpg</a:t>
            </a:r>
            <a:endParaRPr lang="ru-RU" altLang="ru-RU" sz="1000" dirty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26"/>
              </a:rPr>
              <a:t>http://ic.pics.livejournal.com/krambambyly/45254913/1058290/1058290_original.jpg</a:t>
            </a:r>
            <a:endParaRPr lang="ru-RU" altLang="ru-RU" sz="1000" dirty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endParaRPr lang="ru-RU" altLang="ru-RU" sz="1000" dirty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endParaRPr lang="ru-RU" altLang="ru-RU" sz="1000" dirty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endParaRPr lang="en-US" altLang="ru-RU" sz="10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27113" y="1916113"/>
            <a:ext cx="7089775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extBox 3"/>
          <p:cNvSpPr txBox="1">
            <a:spLocks noChangeArrowheads="1"/>
          </p:cNvSpPr>
          <p:nvPr/>
        </p:nvSpPr>
        <p:spPr bwMode="auto">
          <a:xfrm>
            <a:off x="250825" y="333375"/>
            <a:ext cx="864235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charset="0"/>
              </a:rPr>
              <a:t>Солнце всегда освещает только половину земного шара.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charset="0"/>
              </a:rPr>
              <a:t>По мере того как Земля вращается вокруг оси,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charset="0"/>
              </a:rPr>
              <a:t>полдень наступает в тех местах, которые лежат западнее.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charset="0"/>
              </a:rPr>
              <a:t>По положению Солнца (или звёзд) на небе определяется </a:t>
            </a:r>
            <a:r>
              <a:rPr lang="ru-RU" altLang="ru-RU" sz="1800">
                <a:solidFill>
                  <a:srgbClr val="C00000"/>
                </a:solidFill>
                <a:latin typeface="Arial" charset="0"/>
              </a:rPr>
              <a:t>местное время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charset="0"/>
              </a:rPr>
              <a:t>для любой точки земного шара.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4"/>
          <p:cNvSpPr>
            <a:spLocks noChangeArrowheads="1"/>
          </p:cNvSpPr>
          <p:nvPr/>
        </p:nvSpPr>
        <p:spPr bwMode="auto">
          <a:xfrm>
            <a:off x="290513" y="333375"/>
            <a:ext cx="828040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rgbClr val="C00000"/>
                </a:solidFill>
                <a:latin typeface="Arial" charset="0"/>
              </a:rPr>
              <a:t>В различных местах земного шара, расположенных в разных меридианах, в один и тот же момент местное время разное.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charset="0"/>
              </a:rPr>
              <a:t>Когда в Москве 12 часов дня, в Саранске должно быть 12.30,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charset="0"/>
              </a:rPr>
              <a:t>в Омске – 14.23, в Иркутске – 16.37, во Владивостоке – 18.17,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charset="0"/>
              </a:rPr>
              <a:t>в Санкт-Петербурге – 11.31, в Варшаве – 10.54, в Лондоне – 9.27. </a:t>
            </a:r>
          </a:p>
        </p:txBody>
      </p:sp>
      <p:grpSp>
        <p:nvGrpSpPr>
          <p:cNvPr id="5123" name="Группа 11"/>
          <p:cNvGrpSpPr>
            <a:grpSpLocks/>
          </p:cNvGrpSpPr>
          <p:nvPr/>
        </p:nvGrpSpPr>
        <p:grpSpPr bwMode="auto">
          <a:xfrm>
            <a:off x="468313" y="2135188"/>
            <a:ext cx="8293100" cy="4246562"/>
            <a:chOff x="467544" y="2135616"/>
            <a:chExt cx="8293948" cy="4245712"/>
          </a:xfrm>
        </p:grpSpPr>
        <p:pic>
          <p:nvPicPr>
            <p:cNvPr id="5125" name="Picture 3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2135616"/>
              <a:ext cx="8293948" cy="4245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Выноска 2 1"/>
            <p:cNvSpPr/>
            <p:nvPr/>
          </p:nvSpPr>
          <p:spPr>
            <a:xfrm>
              <a:off x="2339397" y="3667246"/>
              <a:ext cx="576322" cy="193636"/>
            </a:xfrm>
            <a:prstGeom prst="borderCallout2">
              <a:avLst>
                <a:gd name="adj1" fmla="val 57563"/>
                <a:gd name="adj2" fmla="val -1787"/>
                <a:gd name="adj3" fmla="val 62415"/>
                <a:gd name="adj4" fmla="val -11758"/>
                <a:gd name="adj5" fmla="val 112500"/>
                <a:gd name="adj6" fmla="val -46667"/>
              </a:avLst>
            </a:prstGeom>
            <a:solidFill>
              <a:schemeClr val="bg1"/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200" b="1" dirty="0">
                  <a:solidFill>
                    <a:srgbClr val="C00000"/>
                  </a:solidFill>
                </a:rPr>
                <a:t>12.00</a:t>
              </a:r>
            </a:p>
          </p:txBody>
        </p:sp>
        <p:sp>
          <p:nvSpPr>
            <p:cNvPr id="8" name="Выноска 2 7"/>
            <p:cNvSpPr/>
            <p:nvPr/>
          </p:nvSpPr>
          <p:spPr>
            <a:xfrm>
              <a:off x="2494988" y="3091100"/>
              <a:ext cx="576322" cy="193636"/>
            </a:xfrm>
            <a:prstGeom prst="borderCallout2">
              <a:avLst>
                <a:gd name="adj1" fmla="val 57563"/>
                <a:gd name="adj2" fmla="val -1787"/>
                <a:gd name="adj3" fmla="val 62415"/>
                <a:gd name="adj4" fmla="val -11758"/>
                <a:gd name="adj5" fmla="val 112500"/>
                <a:gd name="adj6" fmla="val -46667"/>
              </a:avLst>
            </a:prstGeom>
            <a:solidFill>
              <a:schemeClr val="bg1"/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200" b="1" dirty="0">
                  <a:solidFill>
                    <a:srgbClr val="C00000"/>
                  </a:solidFill>
                </a:rPr>
                <a:t>11.31</a:t>
              </a:r>
            </a:p>
          </p:txBody>
        </p:sp>
        <p:sp>
          <p:nvSpPr>
            <p:cNvPr id="9" name="Выноска 2 8"/>
            <p:cNvSpPr/>
            <p:nvPr/>
          </p:nvSpPr>
          <p:spPr>
            <a:xfrm>
              <a:off x="1547154" y="2946666"/>
              <a:ext cx="576321" cy="193636"/>
            </a:xfrm>
            <a:prstGeom prst="borderCallout2">
              <a:avLst>
                <a:gd name="adj1" fmla="val 57563"/>
                <a:gd name="adj2" fmla="val -1787"/>
                <a:gd name="adj3" fmla="val 62415"/>
                <a:gd name="adj4" fmla="val -11758"/>
                <a:gd name="adj5" fmla="val 112500"/>
                <a:gd name="adj6" fmla="val -46667"/>
              </a:avLst>
            </a:prstGeom>
            <a:solidFill>
              <a:schemeClr val="bg1"/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200" b="1" dirty="0">
                  <a:solidFill>
                    <a:srgbClr val="C00000"/>
                  </a:solidFill>
                </a:rPr>
                <a:t>10.54</a:t>
              </a:r>
            </a:p>
          </p:txBody>
        </p:sp>
        <p:sp>
          <p:nvSpPr>
            <p:cNvPr id="10" name="Выноска 2 9"/>
            <p:cNvSpPr/>
            <p:nvPr/>
          </p:nvSpPr>
          <p:spPr>
            <a:xfrm>
              <a:off x="7956547" y="5970248"/>
              <a:ext cx="576322" cy="195223"/>
            </a:xfrm>
            <a:prstGeom prst="borderCallout2">
              <a:avLst>
                <a:gd name="adj1" fmla="val 57563"/>
                <a:gd name="adj2" fmla="val -1787"/>
                <a:gd name="adj3" fmla="val 62415"/>
                <a:gd name="adj4" fmla="val -11758"/>
                <a:gd name="adj5" fmla="val 112500"/>
                <a:gd name="adj6" fmla="val -46667"/>
              </a:avLst>
            </a:prstGeom>
            <a:solidFill>
              <a:schemeClr val="bg1"/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200" b="1" dirty="0">
                  <a:solidFill>
                    <a:srgbClr val="C00000"/>
                  </a:solidFill>
                </a:rPr>
                <a:t>18.17</a:t>
              </a:r>
            </a:p>
          </p:txBody>
        </p:sp>
        <p:sp>
          <p:nvSpPr>
            <p:cNvPr id="11" name="Выноска 2 10"/>
            <p:cNvSpPr/>
            <p:nvPr/>
          </p:nvSpPr>
          <p:spPr>
            <a:xfrm>
              <a:off x="2555319" y="4076739"/>
              <a:ext cx="576322" cy="195224"/>
            </a:xfrm>
            <a:prstGeom prst="borderCallout2">
              <a:avLst>
                <a:gd name="adj1" fmla="val 57563"/>
                <a:gd name="adj2" fmla="val -1787"/>
                <a:gd name="adj3" fmla="val 62415"/>
                <a:gd name="adj4" fmla="val -11758"/>
                <a:gd name="adj5" fmla="val 112500"/>
                <a:gd name="adj6" fmla="val -46667"/>
              </a:avLst>
            </a:prstGeom>
            <a:solidFill>
              <a:schemeClr val="bg1"/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200" b="1" dirty="0">
                  <a:solidFill>
                    <a:srgbClr val="C00000"/>
                  </a:solidFill>
                </a:rPr>
                <a:t>12.30</a:t>
              </a:r>
            </a:p>
          </p:txBody>
        </p:sp>
        <p:sp>
          <p:nvSpPr>
            <p:cNvPr id="13" name="Выноска 2 12"/>
            <p:cNvSpPr/>
            <p:nvPr/>
          </p:nvSpPr>
          <p:spPr>
            <a:xfrm>
              <a:off x="3995330" y="5013177"/>
              <a:ext cx="576321" cy="193636"/>
            </a:xfrm>
            <a:prstGeom prst="borderCallout2">
              <a:avLst>
                <a:gd name="adj1" fmla="val 57563"/>
                <a:gd name="adj2" fmla="val -1787"/>
                <a:gd name="adj3" fmla="val 62415"/>
                <a:gd name="adj4" fmla="val -11758"/>
                <a:gd name="adj5" fmla="val 112500"/>
                <a:gd name="adj6" fmla="val -46667"/>
              </a:avLst>
            </a:prstGeom>
            <a:solidFill>
              <a:schemeClr val="bg1"/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200" b="1" dirty="0">
                  <a:solidFill>
                    <a:srgbClr val="C00000"/>
                  </a:solidFill>
                </a:rPr>
                <a:t>14.23</a:t>
              </a:r>
            </a:p>
          </p:txBody>
        </p:sp>
        <p:sp>
          <p:nvSpPr>
            <p:cNvPr id="14" name="Выноска 2 13"/>
            <p:cNvSpPr/>
            <p:nvPr/>
          </p:nvSpPr>
          <p:spPr>
            <a:xfrm>
              <a:off x="5795739" y="5589325"/>
              <a:ext cx="576321" cy="193636"/>
            </a:xfrm>
            <a:prstGeom prst="borderCallout2">
              <a:avLst>
                <a:gd name="adj1" fmla="val 57563"/>
                <a:gd name="adj2" fmla="val -1787"/>
                <a:gd name="adj3" fmla="val 62415"/>
                <a:gd name="adj4" fmla="val -11758"/>
                <a:gd name="adj5" fmla="val 112500"/>
                <a:gd name="adj6" fmla="val -46667"/>
              </a:avLst>
            </a:prstGeom>
            <a:solidFill>
              <a:schemeClr val="bg1"/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200" b="1" dirty="0">
                  <a:solidFill>
                    <a:srgbClr val="C00000"/>
                  </a:solidFill>
                </a:rPr>
                <a:t>16.37</a:t>
              </a:r>
            </a:p>
          </p:txBody>
        </p:sp>
      </p:grpSp>
      <p:sp>
        <p:nvSpPr>
          <p:cNvPr id="5124" name="TextBox 5"/>
          <p:cNvSpPr txBox="1">
            <a:spLocks noChangeArrowheads="1"/>
          </p:cNvSpPr>
          <p:nvPr/>
        </p:nvSpPr>
        <p:spPr bwMode="auto">
          <a:xfrm>
            <a:off x="3419475" y="2420938"/>
            <a:ext cx="5184775" cy="2554287"/>
          </a:xfrm>
          <a:prstGeom prst="rect">
            <a:avLst/>
          </a:prstGeom>
          <a:solidFill>
            <a:schemeClr val="bg1">
              <a:alpha val="5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Arial" charset="0"/>
              </a:rPr>
              <a:t>Местное время в двух пунктах (Т</a:t>
            </a:r>
            <a:r>
              <a:rPr lang="ru-RU" altLang="ru-RU" sz="1400" baseline="-25000">
                <a:latin typeface="Arial" charset="0"/>
              </a:rPr>
              <a:t>1</a:t>
            </a:r>
            <a:r>
              <a:rPr lang="ru-RU" altLang="ru-RU" sz="1400">
                <a:latin typeface="Arial" charset="0"/>
              </a:rPr>
              <a:t>,Т</a:t>
            </a:r>
            <a:r>
              <a:rPr lang="ru-RU" altLang="ru-RU" sz="1400" baseline="-25000">
                <a:latin typeface="Arial" charset="0"/>
              </a:rPr>
              <a:t>2</a:t>
            </a:r>
            <a:r>
              <a:rPr lang="ru-RU" altLang="ru-RU" sz="1400">
                <a:latin typeface="Arial" charset="0"/>
              </a:rPr>
              <a:t>) отличается ровно на столько, на сколько отличается их географическая долгота        (</a:t>
            </a:r>
            <a:r>
              <a:rPr lang="el-GR" altLang="ru-RU" sz="1400">
                <a:latin typeface="Arial" charset="0"/>
              </a:rPr>
              <a:t>λ</a:t>
            </a:r>
            <a:r>
              <a:rPr lang="ru-RU" altLang="ru-RU" sz="1400" baseline="-25000">
                <a:latin typeface="Arial" charset="0"/>
              </a:rPr>
              <a:t>1</a:t>
            </a:r>
            <a:r>
              <a:rPr lang="ru-RU" altLang="ru-RU" sz="1400">
                <a:latin typeface="Arial" charset="0"/>
              </a:rPr>
              <a:t>, </a:t>
            </a:r>
            <a:r>
              <a:rPr lang="el-GR" altLang="ru-RU" sz="1400">
                <a:latin typeface="Arial" charset="0"/>
              </a:rPr>
              <a:t>λ</a:t>
            </a:r>
            <a:r>
              <a:rPr lang="ru-RU" altLang="ru-RU" sz="1400" baseline="-25000">
                <a:latin typeface="Arial" charset="0"/>
              </a:rPr>
              <a:t>2</a:t>
            </a:r>
            <a:r>
              <a:rPr lang="ru-RU" altLang="ru-RU" sz="1400">
                <a:latin typeface="Arial" charset="0"/>
              </a:rPr>
              <a:t>) в часовой мере:</a:t>
            </a:r>
            <a:r>
              <a:rPr lang="ru-RU" altLang="ru-RU" sz="1400" b="1">
                <a:solidFill>
                  <a:srgbClr val="C00000"/>
                </a:solidFill>
                <a:latin typeface="Arial" charset="0"/>
              </a:rPr>
              <a:t> Т</a:t>
            </a:r>
            <a:r>
              <a:rPr lang="ru-RU" altLang="ru-RU" sz="1400" b="1" baseline="-25000">
                <a:solidFill>
                  <a:srgbClr val="C00000"/>
                </a:solidFill>
                <a:latin typeface="Arial" charset="0"/>
              </a:rPr>
              <a:t>1</a:t>
            </a:r>
            <a:r>
              <a:rPr lang="ru-RU" altLang="ru-RU" sz="1400" b="1">
                <a:solidFill>
                  <a:srgbClr val="C00000"/>
                </a:solidFill>
                <a:latin typeface="Arial" charset="0"/>
              </a:rPr>
              <a:t> - Т</a:t>
            </a:r>
            <a:r>
              <a:rPr lang="ru-RU" altLang="ru-RU" sz="1400" b="1" baseline="-25000">
                <a:solidFill>
                  <a:srgbClr val="C00000"/>
                </a:solidFill>
                <a:latin typeface="Arial" charset="0"/>
              </a:rPr>
              <a:t>2 </a:t>
            </a:r>
            <a:r>
              <a:rPr lang="ru-RU" altLang="ru-RU" sz="1400" b="1">
                <a:solidFill>
                  <a:srgbClr val="C00000"/>
                </a:solidFill>
                <a:latin typeface="Arial" charset="0"/>
              </a:rPr>
              <a:t>=</a:t>
            </a:r>
            <a:r>
              <a:rPr lang="ru-RU" altLang="ru-RU" sz="1400" b="1" baseline="-25000">
                <a:solidFill>
                  <a:srgbClr val="C00000"/>
                </a:solidFill>
                <a:latin typeface="Arial" charset="0"/>
              </a:rPr>
              <a:t>  </a:t>
            </a:r>
            <a:r>
              <a:rPr lang="el-GR" altLang="ru-RU" sz="1400" b="1">
                <a:solidFill>
                  <a:srgbClr val="C00000"/>
                </a:solidFill>
                <a:latin typeface="Arial" charset="0"/>
              </a:rPr>
              <a:t>λ</a:t>
            </a:r>
            <a:r>
              <a:rPr lang="ru-RU" altLang="ru-RU" sz="1400" b="1" baseline="-25000">
                <a:solidFill>
                  <a:srgbClr val="C00000"/>
                </a:solidFill>
                <a:latin typeface="Arial" charset="0"/>
              </a:rPr>
              <a:t>1 </a:t>
            </a:r>
            <a:r>
              <a:rPr lang="ru-RU" altLang="ru-RU" sz="1400" b="1">
                <a:solidFill>
                  <a:srgbClr val="C00000"/>
                </a:solidFill>
                <a:latin typeface="Arial" charset="0"/>
              </a:rPr>
              <a:t>- </a:t>
            </a:r>
            <a:r>
              <a:rPr lang="el-GR" altLang="ru-RU" sz="1400" b="1">
                <a:solidFill>
                  <a:srgbClr val="C00000"/>
                </a:solidFill>
                <a:latin typeface="Arial" charset="0"/>
              </a:rPr>
              <a:t>λ</a:t>
            </a:r>
            <a:r>
              <a:rPr lang="ru-RU" altLang="ru-RU" sz="1400" b="1" baseline="-25000">
                <a:solidFill>
                  <a:srgbClr val="C00000"/>
                </a:solidFill>
                <a:latin typeface="Arial" charset="0"/>
              </a:rPr>
              <a:t>2</a:t>
            </a:r>
            <a:r>
              <a:rPr lang="ru-RU" altLang="ru-RU" sz="1400">
                <a:latin typeface="Arial" charset="0"/>
              </a:rPr>
              <a:t> 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ru-RU" altLang="ru-RU" sz="1400">
                <a:latin typeface="Arial" charset="0"/>
              </a:rPr>
              <a:t>Долгота Москвы равна 37°37´, Санкт-Петербурга - 30°19´, Саранска - 45°10´. Земля поворачивается на 15° за 1 ч,                т.е. на 1° за 4 мин.</a:t>
            </a:r>
          </a:p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lang="ru-RU" altLang="ru-RU" sz="1400">
                <a:latin typeface="Arial" charset="0"/>
              </a:rPr>
              <a:t>Т</a:t>
            </a:r>
            <a:r>
              <a:rPr lang="ru-RU" altLang="ru-RU" sz="1400" baseline="-25000">
                <a:latin typeface="Arial" charset="0"/>
              </a:rPr>
              <a:t>1</a:t>
            </a:r>
            <a:r>
              <a:rPr lang="ru-RU" altLang="ru-RU" sz="1400">
                <a:latin typeface="Arial" charset="0"/>
              </a:rPr>
              <a:t>-Т</a:t>
            </a:r>
            <a:r>
              <a:rPr lang="ru-RU" altLang="ru-RU" sz="1400" baseline="-25000">
                <a:latin typeface="Arial" charset="0"/>
              </a:rPr>
              <a:t>2 </a:t>
            </a:r>
            <a:r>
              <a:rPr lang="ru-RU" altLang="ru-RU" sz="1400">
                <a:latin typeface="Arial" charset="0"/>
              </a:rPr>
              <a:t>=</a:t>
            </a:r>
            <a:r>
              <a:rPr lang="ru-RU" altLang="ru-RU" sz="1400" baseline="-25000">
                <a:latin typeface="Arial" charset="0"/>
              </a:rPr>
              <a:t> </a:t>
            </a:r>
            <a:r>
              <a:rPr lang="ru-RU" altLang="ru-RU" sz="1400">
                <a:latin typeface="Arial" charset="0"/>
              </a:rPr>
              <a:t>(37°37´-30°19´)*4 = 7°18´*4 = 29 мин.</a:t>
            </a:r>
          </a:p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lang="ru-RU" altLang="ru-RU" sz="1400">
                <a:latin typeface="Arial" charset="0"/>
              </a:rPr>
              <a:t>Т</a:t>
            </a:r>
            <a:r>
              <a:rPr lang="ru-RU" altLang="ru-RU" sz="1400" baseline="-25000">
                <a:latin typeface="Arial" charset="0"/>
              </a:rPr>
              <a:t>1</a:t>
            </a:r>
            <a:r>
              <a:rPr lang="ru-RU" altLang="ru-RU" sz="1400">
                <a:latin typeface="Arial" charset="0"/>
              </a:rPr>
              <a:t>-Т</a:t>
            </a:r>
            <a:r>
              <a:rPr lang="ru-RU" altLang="ru-RU" sz="1400" baseline="-25000">
                <a:latin typeface="Arial" charset="0"/>
              </a:rPr>
              <a:t>2 </a:t>
            </a:r>
            <a:r>
              <a:rPr lang="ru-RU" altLang="ru-RU" sz="1400">
                <a:latin typeface="Arial" charset="0"/>
              </a:rPr>
              <a:t>=</a:t>
            </a:r>
            <a:r>
              <a:rPr lang="ru-RU" altLang="ru-RU" sz="1400" baseline="-25000">
                <a:latin typeface="Arial" charset="0"/>
              </a:rPr>
              <a:t> </a:t>
            </a:r>
            <a:r>
              <a:rPr lang="ru-RU" altLang="ru-RU" sz="1400">
                <a:latin typeface="Arial" charset="0"/>
              </a:rPr>
              <a:t>(45°10´-37°37´)*4 = 7°33´*4 = 30 мин.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ru-RU" altLang="ru-RU" sz="1400">
                <a:latin typeface="Arial" charset="0"/>
              </a:rPr>
              <a:t>Полдень в Санкт-Петербурге наступает на 29 мин позднее,          чем в Москве, а в Саранске - на 30 мин раньше.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4"/>
          <p:cNvSpPr>
            <a:spLocks noChangeArrowheads="1"/>
          </p:cNvSpPr>
          <p:nvPr/>
        </p:nvSpPr>
        <p:spPr bwMode="auto">
          <a:xfrm>
            <a:off x="0" y="260350"/>
            <a:ext cx="9144000" cy="155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Arial" charset="0"/>
              </a:rPr>
              <a:t>Местное время начального (нулевого) меридиана, проходящего через Гринвичскую обсерваторию, называют </a:t>
            </a:r>
            <a:r>
              <a:rPr lang="ru-RU" altLang="ru-RU" sz="1800" dirty="0">
                <a:solidFill>
                  <a:srgbClr val="C00000"/>
                </a:solidFill>
                <a:latin typeface="Arial" charset="0"/>
              </a:rPr>
              <a:t>всемирным временем </a:t>
            </a:r>
            <a:r>
              <a:rPr lang="ru-RU" altLang="ru-RU" sz="1800" dirty="0">
                <a:latin typeface="Arial" charset="0"/>
              </a:rPr>
              <a:t>– </a:t>
            </a:r>
            <a:r>
              <a:rPr lang="en-US" altLang="ru-RU" sz="1800" dirty="0">
                <a:latin typeface="Arial" charset="0"/>
              </a:rPr>
              <a:t>Universal Time (UT)</a:t>
            </a:r>
            <a:r>
              <a:rPr lang="ru-RU" altLang="ru-RU" sz="1800" dirty="0">
                <a:latin typeface="Arial" charset="0"/>
              </a:rPr>
              <a:t>.</a:t>
            </a:r>
          </a:p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lang="ru-RU" altLang="ru-RU" sz="1800" dirty="0">
                <a:latin typeface="Arial" charset="0"/>
              </a:rPr>
              <a:t>Местное время любого пункта равно всемирному времени в этот момент плюс долгота данного пункта от начального меридиана, выраженная в часовой мере.</a:t>
            </a:r>
            <a:r>
              <a:rPr lang="ru-RU" altLang="ru-RU" sz="1800" dirty="0">
                <a:solidFill>
                  <a:srgbClr val="C00000"/>
                </a:solidFill>
                <a:latin typeface="Arial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1800" b="1" dirty="0">
                <a:latin typeface="Arial" charset="0"/>
              </a:rPr>
              <a:t>T</a:t>
            </a:r>
            <a:r>
              <a:rPr lang="en-US" altLang="ru-RU" sz="1800" b="1" baseline="-25000" dirty="0">
                <a:latin typeface="Arial" charset="0"/>
              </a:rPr>
              <a:t>1</a:t>
            </a:r>
            <a:r>
              <a:rPr lang="en-US" altLang="ru-RU" sz="1800" b="1" dirty="0">
                <a:latin typeface="Arial" charset="0"/>
              </a:rPr>
              <a:t> = UT + </a:t>
            </a:r>
            <a:r>
              <a:rPr lang="el-GR" altLang="ru-RU" sz="1800" b="1" dirty="0">
                <a:latin typeface="Arial" charset="0"/>
              </a:rPr>
              <a:t>λ</a:t>
            </a:r>
            <a:r>
              <a:rPr lang="el-GR" altLang="ru-RU" sz="1800" b="1" baseline="-25000" dirty="0">
                <a:latin typeface="Arial" charset="0"/>
              </a:rPr>
              <a:t>1</a:t>
            </a:r>
            <a:r>
              <a:rPr lang="ru-RU" altLang="ru-RU" sz="1800" b="1" dirty="0">
                <a:latin typeface="Arial" charset="0"/>
              </a:rPr>
              <a:t>. </a:t>
            </a:r>
          </a:p>
        </p:txBody>
      </p:sp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0825" y="1936750"/>
            <a:ext cx="3097213" cy="412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413125" y="1936750"/>
            <a:ext cx="5514975" cy="413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979712" y="6072188"/>
            <a:ext cx="48593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1600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Гринвич. Лондон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771775" y="1700213"/>
            <a:ext cx="6096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163" y="4786313"/>
            <a:ext cx="2744787" cy="1477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Погрешность стронциевых атомных часов составляет меньше секунды за 300 миллионов лет. </a:t>
            </a:r>
          </a:p>
        </p:txBody>
      </p:sp>
      <p:sp>
        <p:nvSpPr>
          <p:cNvPr id="7172" name="TextBox 2"/>
          <p:cNvSpPr txBox="1">
            <a:spLocks noChangeArrowheads="1"/>
          </p:cNvSpPr>
          <p:nvPr/>
        </p:nvSpPr>
        <p:spPr bwMode="auto">
          <a:xfrm>
            <a:off x="0" y="192088"/>
            <a:ext cx="9144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Arial" charset="0"/>
              </a:rPr>
              <a:t>Использование в качестве эталона периода вращения Земли не обеспечивает  достаточно точный счёт времени, так как скорость вращения нашей планеты меняется на протяжении года (продолжительность суток не остаётся постоянной) </a:t>
            </a:r>
            <a:endParaRPr lang="ru-RU" altLang="ru-RU" sz="1800" dirty="0" smtClean="0"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 smtClean="0">
                <a:latin typeface="Arial" charset="0"/>
              </a:rPr>
              <a:t>и </a:t>
            </a:r>
            <a:r>
              <a:rPr lang="ru-RU" altLang="ru-RU" sz="1800" dirty="0">
                <a:latin typeface="Arial" charset="0"/>
              </a:rPr>
              <a:t>происходит очень медленное замедление её вращения. </a:t>
            </a:r>
          </a:p>
        </p:txBody>
      </p:sp>
      <p:sp>
        <p:nvSpPr>
          <p:cNvPr id="7173" name="Прямоугольник 4"/>
          <p:cNvSpPr>
            <a:spLocks noChangeArrowheads="1"/>
          </p:cNvSpPr>
          <p:nvPr/>
        </p:nvSpPr>
        <p:spPr bwMode="auto">
          <a:xfrm>
            <a:off x="485775" y="1577975"/>
            <a:ext cx="22860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rgbClr val="C00000"/>
                </a:solidFill>
                <a:latin typeface="Arial" charset="0"/>
              </a:rPr>
              <a:t>В настоящее время для определения точного времени используются атомные часы.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3"/>
          <p:cNvSpPr txBox="1">
            <a:spLocks noChangeArrowheads="1"/>
          </p:cNvSpPr>
          <p:nvPr/>
        </p:nvSpPr>
        <p:spPr bwMode="auto">
          <a:xfrm>
            <a:off x="334963" y="404813"/>
            <a:ext cx="8496300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Arial" charset="0"/>
              </a:rPr>
              <a:t>Пользоваться местным временем неудобно, так как при перемещении на запад или восток необходимо непрерывно передвигать стрелки часов.</a:t>
            </a:r>
          </a:p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lang="ru-RU" altLang="ru-RU" sz="1800" dirty="0">
                <a:latin typeface="Arial" charset="0"/>
              </a:rPr>
              <a:t>В настоящее время практически всё население земного шара пользуются </a:t>
            </a:r>
            <a:r>
              <a:rPr lang="ru-RU" altLang="ru-RU" sz="1800" dirty="0">
                <a:solidFill>
                  <a:srgbClr val="C00000"/>
                </a:solidFill>
                <a:latin typeface="Arial" charset="0"/>
              </a:rPr>
              <a:t>поясным временем</a:t>
            </a:r>
            <a:r>
              <a:rPr lang="ru-RU" altLang="ru-RU" sz="1800" dirty="0">
                <a:latin typeface="Arial" charset="0"/>
              </a:rPr>
              <a:t>.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44041" y="1756048"/>
            <a:ext cx="7572375" cy="491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00113" y="2708920"/>
            <a:ext cx="7334250" cy="39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Прямоугольник 4"/>
          <p:cNvSpPr>
            <a:spLocks noChangeArrowheads="1"/>
          </p:cNvSpPr>
          <p:nvPr/>
        </p:nvSpPr>
        <p:spPr bwMode="auto">
          <a:xfrm>
            <a:off x="395288" y="260350"/>
            <a:ext cx="8497887" cy="1908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Arial" charset="0"/>
              </a:rPr>
              <a:t>Поясная система счёта была предложена в 1884 г.  </a:t>
            </a:r>
          </a:p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lang="ru-RU" altLang="ru-RU" sz="1800" dirty="0">
                <a:latin typeface="Arial" charset="0"/>
              </a:rPr>
              <a:t>Весь земной шар разделен на 24 часовых пояса. Местное время основного меридиана данного пояса называется поясным временем. По нему ведется счёт времени на всей территории, относящейся к этому часовому поясу. </a:t>
            </a:r>
            <a:endParaRPr lang="ru-RU" altLang="ru-RU" sz="1800" dirty="0" smtClean="0">
              <a:latin typeface="Arial" charset="0"/>
            </a:endParaRPr>
          </a:p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lang="ru-RU" altLang="ru-RU" sz="1800" dirty="0" smtClean="0">
                <a:solidFill>
                  <a:srgbClr val="C00000"/>
                </a:solidFill>
                <a:latin typeface="Arial" charset="0"/>
              </a:rPr>
              <a:t>Поясное </a:t>
            </a:r>
            <a:r>
              <a:rPr lang="ru-RU" altLang="ru-RU" sz="1800" dirty="0">
                <a:solidFill>
                  <a:srgbClr val="C00000"/>
                </a:solidFill>
                <a:latin typeface="Arial" charset="0"/>
              </a:rPr>
              <a:t>время, которое принято в конкретном пункте, отличается от всемирного на число часов, равных номеру его часового пояса.</a:t>
            </a:r>
          </a:p>
        </p:txBody>
      </p:sp>
      <p:sp>
        <p:nvSpPr>
          <p:cNvPr id="9220" name="Прямоугольник 2"/>
          <p:cNvSpPr>
            <a:spLocks noChangeArrowheads="1"/>
          </p:cNvSpPr>
          <p:nvPr/>
        </p:nvSpPr>
        <p:spPr bwMode="auto">
          <a:xfrm>
            <a:off x="3962400" y="2133600"/>
            <a:ext cx="13636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1800" b="1">
                <a:latin typeface="Arial" charset="0"/>
              </a:rPr>
              <a:t>T = UT + n</a:t>
            </a:r>
            <a:r>
              <a:rPr lang="ru-RU" altLang="ru-RU" sz="1800" b="1">
                <a:latin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323528" y="333375"/>
            <a:ext cx="8568952" cy="155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Arial" charset="0"/>
              </a:rPr>
              <a:t>Границы часовых поясов отступают приблизительно на 7,5° </a:t>
            </a:r>
            <a:endParaRPr lang="ru-RU" altLang="ru-RU" sz="1800" dirty="0" smtClean="0"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 smtClean="0">
                <a:latin typeface="Arial" charset="0"/>
              </a:rPr>
              <a:t>от </a:t>
            </a:r>
            <a:r>
              <a:rPr lang="ru-RU" altLang="ru-RU" sz="1800" dirty="0">
                <a:latin typeface="Arial" charset="0"/>
              </a:rPr>
              <a:t>основных меридианов. </a:t>
            </a:r>
            <a:endParaRPr lang="ru-RU" altLang="ru-RU" sz="1800" dirty="0" smtClean="0">
              <a:latin typeface="Arial" charset="0"/>
            </a:endParaRPr>
          </a:p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lang="ru-RU" altLang="ru-RU" sz="1800" dirty="0" smtClean="0">
                <a:latin typeface="Arial" charset="0"/>
              </a:rPr>
              <a:t>Эти </a:t>
            </a:r>
            <a:r>
              <a:rPr lang="ru-RU" altLang="ru-RU" sz="1800" dirty="0">
                <a:latin typeface="Arial" charset="0"/>
              </a:rPr>
              <a:t>границы не всегда проходят точно по меридианам, а проведены по административным границам областей или других регионов так, чтобы на всей их территории действовало одно и то же время.</a:t>
            </a:r>
          </a:p>
        </p:txBody>
      </p:sp>
      <p:pic>
        <p:nvPicPr>
          <p:cNvPr id="10243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27088" y="2058690"/>
            <a:ext cx="7489825" cy="4538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1797</TotalTime>
  <Words>1410</Words>
  <Application>Microsoft Office PowerPoint</Application>
  <PresentationFormat>Экран (4:3)</PresentationFormat>
  <Paragraphs>133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ВРЕМЯ И КАЛЕНДАРЬ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измерения времени</dc:title>
  <dc:creator>Victor</dc:creator>
  <cp:lastModifiedBy>User</cp:lastModifiedBy>
  <cp:revision>92</cp:revision>
  <dcterms:created xsi:type="dcterms:W3CDTF">2004-09-09T16:38:26Z</dcterms:created>
  <dcterms:modified xsi:type="dcterms:W3CDTF">2018-08-24T16:57:01Z</dcterms:modified>
</cp:coreProperties>
</file>